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5">
  <p:sldMasterIdLst>
    <p:sldMasterId id="2147483818"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7" r:id="rId20"/>
    <p:sldId id="278" r:id="rId21"/>
    <p:sldId id="279" r:id="rId22"/>
    <p:sldId id="280" r:id="rId23"/>
    <p:sldId id="281" r:id="rId24"/>
    <p:sldId id="282" r:id="rId25"/>
    <p:sldId id="273" r:id="rId26"/>
    <p:sldId id="274"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3/19/2021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03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3/19/2021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80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3/19/2021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144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3/19/2021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309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3/19/2021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88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3/19/2021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659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3/19/2021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51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3/19/2021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85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C8D7E02-BCB8-4D50-A234-369438C08659}" type="datetimeFigureOut">
              <a:rPr lang="en-US" smtClean="0"/>
              <a:t>3/19/2021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555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E86A4C-8E40-4F87-A4F0-01A0687C5742}" type="datetimeFigureOut">
              <a:rPr lang="en-US" smtClean="0"/>
              <a:t>3/19/2021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60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3/19/2021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305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E451C3-0FF4-47C4-B829-773ADF60F88C}" type="datetimeFigureOut">
              <a:rPr lang="en-US" smtClean="0"/>
              <a:t>3/19/2021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356748"/>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Autofit/>
          </a:bodyPr>
          <a:lstStyle/>
          <a:p>
            <a:pPr algn="ctr">
              <a:lnSpc>
                <a:spcPct val="150000"/>
              </a:lnSpc>
            </a:pPr>
            <a:r>
              <a:rPr lang="fa-IR" sz="4400" b="1" dirty="0" smtClean="0">
                <a:cs typeface="B Nazanin" panose="00000400000000000000" pitchFamily="2" charset="-78"/>
              </a:rPr>
              <a:t>امام زمان علیه السلام که هنوز خودشان نیامدند، چطور قبل شان جانشین شان آمده است؟</a:t>
            </a:r>
            <a:endParaRPr lang="fa-IR" sz="4400" dirty="0">
              <a:cs typeface="B Nazanin" panose="00000400000000000000" pitchFamily="2" charset="-78"/>
            </a:endParaRPr>
          </a:p>
        </p:txBody>
      </p:sp>
      <p:sp>
        <p:nvSpPr>
          <p:cNvPr id="6" name="Subtitle 2"/>
          <p:cNvSpPr>
            <a:spLocks noGrp="1"/>
          </p:cNvSpPr>
          <p:nvPr>
            <p:ph type="subTitle" idx="1"/>
          </p:nvPr>
        </p:nvSpPr>
        <p:spPr>
          <a:xfrm>
            <a:off x="1100051" y="4455620"/>
            <a:ext cx="10058400" cy="1143000"/>
          </a:xfrm>
        </p:spPr>
        <p:txBody>
          <a:bodyPr>
            <a:normAutofit/>
          </a:bodyPr>
          <a:lstStyle/>
          <a:p>
            <a:pPr algn="r"/>
            <a:r>
              <a:rPr lang="fa-IR" dirty="0" smtClean="0">
                <a:solidFill>
                  <a:schemeClr val="tx1"/>
                </a:solidFill>
                <a:cs typeface="B Zar" panose="00000400000000000000" pitchFamily="2" charset="-78"/>
              </a:rPr>
              <a:t>منبع: کتاب نبرد دو از ص 15تا ص 25</a:t>
            </a:r>
          </a:p>
          <a:p>
            <a:pPr algn="r"/>
            <a:r>
              <a:rPr lang="fa-IR" dirty="0" smtClean="0">
                <a:solidFill>
                  <a:schemeClr val="tx1"/>
                </a:solidFill>
                <a:cs typeface="B Zar" panose="00000400000000000000" pitchFamily="2" charset="-78"/>
              </a:rPr>
              <a:t>نام فایل صوتی: 35</a:t>
            </a:r>
            <a:endParaRPr lang="fa-IR" dirty="0">
              <a:solidFill>
                <a:schemeClr val="tx1"/>
              </a:solidFill>
              <a:cs typeface="B Zar" panose="00000400000000000000" pitchFamily="2" charset="-78"/>
            </a:endParaRPr>
          </a:p>
        </p:txBody>
      </p:sp>
      <p:grpSp>
        <p:nvGrpSpPr>
          <p:cNvPr id="8" name="Group 7"/>
          <p:cNvGrpSpPr/>
          <p:nvPr/>
        </p:nvGrpSpPr>
        <p:grpSpPr>
          <a:xfrm>
            <a:off x="2574299" y="3532680"/>
            <a:ext cx="1837934" cy="2602514"/>
            <a:chOff x="2574299" y="3532680"/>
            <a:chExt cx="1837934" cy="2602514"/>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299" y="3532680"/>
              <a:ext cx="1837934" cy="260251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7" name="Rectangle 6"/>
            <p:cNvSpPr/>
            <p:nvPr/>
          </p:nvSpPr>
          <p:spPr>
            <a:xfrm>
              <a:off x="2874211" y="3559369"/>
              <a:ext cx="372218" cy="553998"/>
            </a:xfrm>
            <a:prstGeom prst="rect">
              <a:avLst/>
            </a:prstGeom>
            <a:noFill/>
          </p:spPr>
          <p:txBody>
            <a:bodyPr wrap="none" lIns="91440" tIns="45720" rIns="91440" bIns="45720">
              <a:spAutoFit/>
            </a:bodyPr>
            <a:lstStyle/>
            <a:p>
              <a:pPr algn="ctr"/>
              <a:r>
                <a:rPr lang="fa-IR" sz="3000" b="1" dirty="0" smtClean="0">
                  <a:ln w="6600">
                    <a:solidFill>
                      <a:schemeClr val="accent2"/>
                    </a:solidFill>
                    <a:prstDash val="solid"/>
                  </a:ln>
                  <a:solidFill>
                    <a:srgbClr val="FFFFFF"/>
                  </a:solidFill>
                  <a:effectLst>
                    <a:outerShdw dist="38100" dir="2700000" algn="tl" rotWithShape="0">
                      <a:schemeClr val="accent2"/>
                    </a:outerShdw>
                  </a:effectLst>
                  <a:cs typeface="B Nazanin" panose="00000400000000000000" pitchFamily="2" charset="-78"/>
                </a:rPr>
                <a:t>2</a:t>
              </a:r>
              <a:endParaRPr lang="fa-IR" sz="3000" b="1" dirty="0">
                <a:ln w="6600">
                  <a:solidFill>
                    <a:schemeClr val="accent2"/>
                  </a:solidFill>
                  <a:prstDash val="solid"/>
                </a:ln>
                <a:solidFill>
                  <a:srgbClr val="FFFFFF"/>
                </a:solidFill>
                <a:effectLst>
                  <a:outerShdw dist="38100" dir="2700000" algn="tl" rotWithShape="0">
                    <a:schemeClr val="accent2"/>
                  </a:outerShdw>
                </a:effectLst>
              </a:endParaRPr>
            </a:p>
          </p:txBody>
        </p:sp>
      </p:grpSp>
    </p:spTree>
    <p:extLst>
      <p:ext uri="{BB962C8B-B14F-4D97-AF65-F5344CB8AC3E}">
        <p14:creationId xmlns:p14="http://schemas.microsoft.com/office/powerpoint/2010/main" val="2668666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3000" dirty="0">
                <a:solidFill>
                  <a:schemeClr val="tx1"/>
                </a:solidFill>
                <a:latin typeface="IRZar" panose="02000506000000020002" pitchFamily="2" charset="-78"/>
                <a:cs typeface="B Nazanin" panose="00000400000000000000" pitchFamily="2" charset="-78"/>
              </a:rPr>
              <a:t>من و اوصیاء من از فرزندانم مهدی و محدث هستیم: حسن، حسین، علی (سجاد) و هشت نفر از فرزندان علی یکی بعد از دیگری، و منظور </a:t>
            </a:r>
            <a:r>
              <a:rPr lang="fa-IR" sz="3000" dirty="0" smtClean="0">
                <a:solidFill>
                  <a:schemeClr val="tx1"/>
                </a:solidFill>
                <a:latin typeface="IRZar" panose="02000506000000020002" pitchFamily="2" charset="-78"/>
                <a:cs typeface="B Nazanin" panose="00000400000000000000" pitchFamily="2" charset="-78"/>
              </a:rPr>
              <a:t>از «و والد» </a:t>
            </a:r>
            <a:r>
              <a:rPr lang="fa-IR" sz="3000" dirty="0">
                <a:solidFill>
                  <a:schemeClr val="tx1"/>
                </a:solidFill>
                <a:latin typeface="IRZar" panose="02000506000000020002" pitchFamily="2" charset="-78"/>
                <a:cs typeface="B Nazanin" panose="00000400000000000000" pitchFamily="2" charset="-78"/>
              </a:rPr>
              <a:t>در قرآن رسول خدا و منظور </a:t>
            </a:r>
            <a:r>
              <a:rPr lang="fa-IR" sz="3000" dirty="0" smtClean="0">
                <a:solidFill>
                  <a:schemeClr val="tx1"/>
                </a:solidFill>
                <a:latin typeface="IRZar" panose="02000506000000020002" pitchFamily="2" charset="-78"/>
                <a:cs typeface="B Nazanin" panose="00000400000000000000" pitchFamily="2" charset="-78"/>
              </a:rPr>
              <a:t>از</a:t>
            </a:r>
            <a:r>
              <a:rPr lang="fa-IR" sz="3000" dirty="0">
                <a:solidFill>
                  <a:schemeClr val="tx1"/>
                </a:solidFill>
                <a:latin typeface="IRZar" panose="02000506000000020002" pitchFamily="2" charset="-78"/>
                <a:cs typeface="B Nazanin" panose="00000400000000000000" pitchFamily="2" charset="-78"/>
              </a:rPr>
              <a:t> </a:t>
            </a:r>
            <a:r>
              <a:rPr lang="fa-IR" sz="3000" dirty="0" smtClean="0">
                <a:solidFill>
                  <a:schemeClr val="tx1"/>
                </a:solidFill>
                <a:latin typeface="IRZar" panose="02000506000000020002" pitchFamily="2" charset="-78"/>
                <a:cs typeface="B Nazanin" panose="00000400000000000000" pitchFamily="2" charset="-78"/>
              </a:rPr>
              <a:t>«ما ولد» </a:t>
            </a:r>
            <a:r>
              <a:rPr lang="fa-IR" sz="3000" dirty="0">
                <a:solidFill>
                  <a:schemeClr val="tx1"/>
                </a:solidFill>
                <a:latin typeface="IRZar" panose="02000506000000020002" pitchFamily="2" charset="-78"/>
                <a:cs typeface="B Nazanin" panose="00000400000000000000" pitchFamily="2" charset="-78"/>
              </a:rPr>
              <a:t>همین یازده وصی </a:t>
            </a:r>
            <a:r>
              <a:rPr lang="fa-IR" sz="3000" dirty="0" smtClean="0">
                <a:solidFill>
                  <a:schemeClr val="tx1"/>
                </a:solidFill>
                <a:latin typeface="IRZar" panose="02000506000000020002" pitchFamily="2" charset="-78"/>
                <a:cs typeface="B Nazanin" panose="00000400000000000000" pitchFamily="2" charset="-78"/>
              </a:rPr>
              <a:t>می</a:t>
            </a:r>
            <a:r>
              <a:rPr lang="fa-IR" sz="3000" dirty="0">
                <a:solidFill>
                  <a:schemeClr val="tx1"/>
                </a:solidFill>
                <a:latin typeface="IRZar" panose="02000506000000020002" pitchFamily="2" charset="-78"/>
                <a:cs typeface="B Nazanin" panose="00000400000000000000" pitchFamily="2" charset="-78"/>
              </a:rPr>
              <a:t> </a:t>
            </a:r>
            <a:r>
              <a:rPr lang="fa-IR" sz="3000" dirty="0" smtClean="0">
                <a:solidFill>
                  <a:schemeClr val="tx1"/>
                </a:solidFill>
                <a:latin typeface="IRZar" panose="02000506000000020002" pitchFamily="2" charset="-78"/>
                <a:cs typeface="B Nazanin" panose="00000400000000000000" pitchFamily="2" charset="-78"/>
              </a:rPr>
              <a:t>باشد.</a:t>
            </a:r>
          </a:p>
          <a:p>
            <a:pPr algn="just"/>
            <a:r>
              <a:rPr lang="fa-IR" sz="3000" dirty="0">
                <a:solidFill>
                  <a:schemeClr val="tx1"/>
                </a:solidFill>
                <a:latin typeface="IRZar" panose="02000506000000020002" pitchFamily="2" charset="-78"/>
                <a:cs typeface="B Nazanin" panose="00000400000000000000" pitchFamily="2" charset="-78"/>
              </a:rPr>
              <a:t>خوب به طور آشکارا می بینید که فرزندان رسول خدا که اوصیاء </a:t>
            </a:r>
            <a:r>
              <a:rPr lang="fa-IR" sz="3000" dirty="0" smtClean="0">
                <a:solidFill>
                  <a:schemeClr val="tx1"/>
                </a:solidFill>
                <a:latin typeface="IRZar" panose="02000506000000020002" pitchFamily="2" charset="-78"/>
                <a:cs typeface="B Nazanin" panose="00000400000000000000" pitchFamily="2" charset="-78"/>
              </a:rPr>
              <a:t>هستند</a:t>
            </a:r>
            <a:r>
              <a:rPr lang="fa-IR" sz="3000" dirty="0">
                <a:solidFill>
                  <a:schemeClr val="tx1"/>
                </a:solidFill>
                <a:latin typeface="IRZar" panose="02000506000000020002" pitchFamily="2" charset="-78"/>
                <a:cs typeface="B Nazanin" panose="00000400000000000000" pitchFamily="2" charset="-78"/>
              </a:rPr>
              <a:t> </a:t>
            </a:r>
            <a:r>
              <a:rPr lang="fa-IR" sz="3000" dirty="0" smtClean="0">
                <a:solidFill>
                  <a:schemeClr val="tx1"/>
                </a:solidFill>
                <a:latin typeface="IRZar" panose="02000506000000020002" pitchFamily="2" charset="-78"/>
                <a:cs typeface="B Nazanin" panose="00000400000000000000" pitchFamily="2" charset="-78"/>
              </a:rPr>
              <a:t>فقط </a:t>
            </a:r>
            <a:r>
              <a:rPr lang="fa-IR" sz="3000" dirty="0">
                <a:solidFill>
                  <a:schemeClr val="tx1"/>
                </a:solidFill>
                <a:latin typeface="IRZar" panose="02000506000000020002" pitchFamily="2" charset="-78"/>
                <a:cs typeface="B Nazanin" panose="00000400000000000000" pitchFamily="2" charset="-78"/>
              </a:rPr>
              <a:t>همین یازده نفر معرفی شده اند که احمد جزءشان نیست.</a:t>
            </a: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54962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474" y="1737360"/>
            <a:ext cx="10058400" cy="4023360"/>
          </a:xfrm>
        </p:spPr>
        <p:txBody>
          <a:bodyPr>
            <a:normAutofit/>
          </a:bodyPr>
          <a:lstStyle/>
          <a:p>
            <a:pPr>
              <a:lnSpc>
                <a:spcPct val="150000"/>
              </a:lnSpc>
            </a:pPr>
            <a:r>
              <a:rPr lang="fa-IR" sz="3000" dirty="0">
                <a:solidFill>
                  <a:schemeClr val="tx1"/>
                </a:solidFill>
                <a:latin typeface="IRZar" panose="02000506000000020002" pitchFamily="2" charset="-78"/>
                <a:cs typeface="B Nazanin" panose="00000400000000000000" pitchFamily="2" charset="-78"/>
              </a:rPr>
              <a:t>ب) راوی از امام </a:t>
            </a:r>
            <a:r>
              <a:rPr lang="fa-IR" sz="3000" dirty="0" smtClean="0">
                <a:solidFill>
                  <a:schemeClr val="tx1"/>
                </a:solidFill>
                <a:latin typeface="IRZar" panose="02000506000000020002" pitchFamily="2" charset="-78"/>
                <a:cs typeface="B Nazanin" panose="00000400000000000000" pitchFamily="2" charset="-78"/>
              </a:rPr>
              <a:t>صادق</a:t>
            </a:r>
            <a:r>
              <a:rPr lang="fa-IR" sz="3000" dirty="0">
                <a:solidFill>
                  <a:schemeClr val="tx1"/>
                </a:solidFill>
                <a:latin typeface="IRZar" panose="02000506000000020002" pitchFamily="2" charset="-78"/>
                <a:cs typeface="B Nazanin" panose="00000400000000000000" pitchFamily="2" charset="-78"/>
              </a:rPr>
              <a:t> </a:t>
            </a:r>
            <a:r>
              <a:rPr lang="fa-IR" sz="3000" dirty="0" smtClean="0">
                <a:solidFill>
                  <a:schemeClr val="tx1"/>
                </a:solidFill>
                <a:latin typeface="IRZar" panose="02000506000000020002" pitchFamily="2" charset="-78"/>
                <a:cs typeface="B Nazanin" panose="00000400000000000000" pitchFamily="2" charset="-78"/>
              </a:rPr>
              <a:t>علیه السلام  </a:t>
            </a:r>
            <a:r>
              <a:rPr lang="fa-IR" sz="3000" dirty="0">
                <a:solidFill>
                  <a:schemeClr val="tx1"/>
                </a:solidFill>
                <a:latin typeface="IRZar" panose="02000506000000020002" pitchFamily="2" charset="-78"/>
                <a:cs typeface="B Nazanin" panose="00000400000000000000" pitchFamily="2" charset="-78"/>
              </a:rPr>
              <a:t>پرسید: دو امام </a:t>
            </a:r>
            <a:r>
              <a:rPr lang="fa-IR" sz="3000" dirty="0" smtClean="0">
                <a:solidFill>
                  <a:schemeClr val="tx1"/>
                </a:solidFill>
                <a:latin typeface="IRZar" panose="02000506000000020002" pitchFamily="2" charset="-78"/>
                <a:cs typeface="B Nazanin" panose="00000400000000000000" pitchFamily="2" charset="-78"/>
              </a:rPr>
              <a:t>می شود</a:t>
            </a:r>
            <a:r>
              <a:rPr lang="fa-IR" sz="3000" dirty="0">
                <a:solidFill>
                  <a:schemeClr val="tx1"/>
                </a:solidFill>
                <a:latin typeface="IRZar" panose="02000506000000020002" pitchFamily="2" charset="-78"/>
                <a:cs typeface="B Nazanin" panose="00000400000000000000" pitchFamily="2" charset="-78"/>
              </a:rPr>
              <a:t>؟ فرمودند: </a:t>
            </a:r>
            <a:r>
              <a:rPr lang="fa-IR" sz="3000" dirty="0" smtClean="0">
                <a:solidFill>
                  <a:schemeClr val="tx1"/>
                </a:solidFill>
                <a:latin typeface="IRZar" panose="02000506000000020002" pitchFamily="2" charset="-78"/>
                <a:cs typeface="B Nazanin" panose="00000400000000000000" pitchFamily="2" charset="-78"/>
              </a:rPr>
              <a:t>نه مگر </a:t>
            </a:r>
            <a:r>
              <a:rPr lang="fa-IR" sz="3000" dirty="0">
                <a:solidFill>
                  <a:schemeClr val="tx1"/>
                </a:solidFill>
                <a:latin typeface="IRZar" panose="02000506000000020002" pitchFamily="2" charset="-78"/>
                <a:cs typeface="B Nazanin" panose="00000400000000000000" pitchFamily="2" charset="-78"/>
              </a:rPr>
              <a:t>اینکه یکی از آن دو ساکت بوده و هیچ </a:t>
            </a:r>
            <a:r>
              <a:rPr lang="fa-IR" sz="3000" dirty="0" smtClean="0">
                <a:solidFill>
                  <a:schemeClr val="tx1"/>
                </a:solidFill>
                <a:latin typeface="IRZar" panose="02000506000000020002" pitchFamily="2" charset="-78"/>
                <a:cs typeface="B Nazanin" panose="00000400000000000000" pitchFamily="2" charset="-78"/>
              </a:rPr>
              <a:t>نمی گوید </a:t>
            </a:r>
            <a:r>
              <a:rPr lang="fa-IR" sz="3000" dirty="0">
                <a:solidFill>
                  <a:schemeClr val="tx1"/>
                </a:solidFill>
                <a:latin typeface="IRZar" panose="02000506000000020002" pitchFamily="2" charset="-78"/>
                <a:cs typeface="B Nazanin" panose="00000400000000000000" pitchFamily="2" charset="-78"/>
              </a:rPr>
              <a:t>تا امام قبلی از دنیا </a:t>
            </a:r>
            <a:r>
              <a:rPr lang="fa-IR" sz="3000" dirty="0" smtClean="0">
                <a:solidFill>
                  <a:schemeClr val="tx1"/>
                </a:solidFill>
                <a:latin typeface="IRZar" panose="02000506000000020002" pitchFamily="2" charset="-78"/>
                <a:cs typeface="B Nazanin" panose="00000400000000000000" pitchFamily="2" charset="-78"/>
              </a:rPr>
              <a:t>برود:</a:t>
            </a:r>
          </a:p>
          <a:p>
            <a:pPr algn="ctr">
              <a:lnSpc>
                <a:spcPct val="150000"/>
              </a:lnSpc>
            </a:pPr>
            <a:r>
              <a:rPr lang="fa-IR" sz="2800" b="1" dirty="0">
                <a:solidFill>
                  <a:schemeClr val="tx1"/>
                </a:solidFill>
                <a:latin typeface="IRZar" panose="02000506000000020002" pitchFamily="2" charset="-78"/>
                <a:cs typeface="B Nazanin" panose="00000400000000000000" pitchFamily="2" charset="-78"/>
              </a:rPr>
              <a:t>قُلْتُ يَكُونُ إِمَامَانِ قَالَ لَا إِلَّا وَ أَحَدُهُمَا صَامِتٌ </a:t>
            </a:r>
            <a:r>
              <a:rPr lang="fa-IR" sz="2800" b="1" u="sng" dirty="0">
                <a:solidFill>
                  <a:srgbClr val="FF0000"/>
                </a:solidFill>
                <a:latin typeface="IRZar" panose="02000506000000020002" pitchFamily="2" charset="-78"/>
                <a:cs typeface="B Nazanin" panose="00000400000000000000" pitchFamily="2" charset="-78"/>
              </a:rPr>
              <a:t>لَا يَتَكَلَّمُ‏ حَتَّى‏ يَمْضِيَ‏ </a:t>
            </a:r>
            <a:r>
              <a:rPr lang="fa-IR" sz="2800" b="1" u="sng" dirty="0" smtClean="0">
                <a:solidFill>
                  <a:srgbClr val="FF0000"/>
                </a:solidFill>
                <a:latin typeface="IRZar" panose="02000506000000020002" pitchFamily="2" charset="-78"/>
                <a:cs typeface="B Nazanin" panose="00000400000000000000" pitchFamily="2" charset="-78"/>
              </a:rPr>
              <a:t>الْأَوَّل </a:t>
            </a:r>
          </a:p>
          <a:p>
            <a:pPr algn="ctr">
              <a:lnSpc>
                <a:spcPct val="150000"/>
              </a:lnSpc>
            </a:pPr>
            <a:r>
              <a:rPr lang="fa-IR" sz="1800" b="1" dirty="0" smtClean="0">
                <a:solidFill>
                  <a:schemeClr val="tx1"/>
                </a:solidFill>
                <a:latin typeface="IRZar" panose="02000506000000020002" pitchFamily="2" charset="-78"/>
                <a:cs typeface="B Nazanin" panose="00000400000000000000" pitchFamily="2" charset="-78"/>
              </a:rPr>
              <a:t>(</a:t>
            </a:r>
            <a:r>
              <a:rPr lang="fa-IR" sz="1800" dirty="0" smtClean="0">
                <a:cs typeface="B Nazanin" panose="00000400000000000000" pitchFamily="2" charset="-78"/>
              </a:rPr>
              <a:t>بصائر الدرجات </a:t>
            </a:r>
            <a:r>
              <a:rPr lang="fa-IR" sz="1800" dirty="0">
                <a:cs typeface="B Nazanin" panose="00000400000000000000" pitchFamily="2" charset="-78"/>
              </a:rPr>
              <a:t>ص 511 ح </a:t>
            </a:r>
            <a:r>
              <a:rPr lang="fa-IR" sz="1800" dirty="0" smtClean="0">
                <a:cs typeface="B Nazanin" panose="00000400000000000000" pitchFamily="2" charset="-78"/>
              </a:rPr>
              <a:t>20)</a:t>
            </a:r>
            <a:r>
              <a:rPr lang="fa-IR" sz="2800" b="1" dirty="0">
                <a:solidFill>
                  <a:schemeClr val="tx1"/>
                </a:solidFill>
                <a:latin typeface="IRZar" panose="02000506000000020002" pitchFamily="2" charset="-78"/>
                <a:cs typeface="B Nazanin" panose="00000400000000000000" pitchFamily="2" charset="-78"/>
              </a:rPr>
              <a:t/>
            </a:r>
            <a:br>
              <a:rPr lang="fa-IR" sz="2800" b="1" dirty="0">
                <a:solidFill>
                  <a:schemeClr val="tx1"/>
                </a:solidFill>
                <a:latin typeface="IRZar" panose="02000506000000020002" pitchFamily="2" charset="-78"/>
                <a:cs typeface="B Nazanin" panose="00000400000000000000" pitchFamily="2" charset="-78"/>
              </a:rPr>
            </a:br>
            <a:endParaRPr lang="fa-IR" sz="2800" b="1"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592857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10058400" cy="4540552"/>
          </a:xfrm>
        </p:spPr>
        <p:txBody>
          <a:bodyPr>
            <a:normAutofit fontScale="92500" lnSpcReduction="20000"/>
          </a:bodyPr>
          <a:lstStyle/>
          <a:p>
            <a:pPr>
              <a:lnSpc>
                <a:spcPct val="150000"/>
              </a:lnSpc>
            </a:pPr>
            <a:r>
              <a:rPr lang="fa-IR" dirty="0" smtClean="0"/>
              <a:t>ج) </a:t>
            </a:r>
            <a:r>
              <a:rPr lang="fa-IR" sz="3000" dirty="0">
                <a:solidFill>
                  <a:schemeClr val="tx1"/>
                </a:solidFill>
                <a:latin typeface="IRZar" panose="02000506000000020002" pitchFamily="2" charset="-78"/>
                <a:cs typeface="B Nazanin" panose="00000400000000000000" pitchFamily="2" charset="-78"/>
              </a:rPr>
              <a:t>نیز راوی پرسید آیا </a:t>
            </a:r>
            <a:r>
              <a:rPr lang="fa-IR" sz="3000" dirty="0" smtClean="0">
                <a:solidFill>
                  <a:schemeClr val="tx1"/>
                </a:solidFill>
                <a:latin typeface="IRZar" panose="02000506000000020002" pitchFamily="2" charset="-78"/>
                <a:cs typeface="B Nazanin" panose="00000400000000000000" pitchFamily="2" charset="-78"/>
              </a:rPr>
              <a:t>می شود </a:t>
            </a:r>
            <a:r>
              <a:rPr lang="fa-IR" sz="3000" dirty="0">
                <a:solidFill>
                  <a:schemeClr val="tx1"/>
                </a:solidFill>
                <a:latin typeface="IRZar" panose="02000506000000020002" pitchFamily="2" charset="-78"/>
                <a:cs typeface="B Nazanin" panose="00000400000000000000" pitchFamily="2" charset="-78"/>
              </a:rPr>
              <a:t>در زمین دو امام باشد؟ </a:t>
            </a:r>
            <a:r>
              <a:rPr lang="fa-IR" sz="3000" dirty="0" smtClean="0">
                <a:solidFill>
                  <a:schemeClr val="tx1"/>
                </a:solidFill>
                <a:latin typeface="IRZar" panose="02000506000000020002" pitchFamily="2" charset="-78"/>
                <a:cs typeface="B Nazanin" panose="00000400000000000000" pitchFamily="2" charset="-78"/>
              </a:rPr>
              <a:t>فرمودند</a:t>
            </a:r>
            <a:r>
              <a:rPr lang="fa-IR" sz="3000" dirty="0">
                <a:solidFill>
                  <a:schemeClr val="tx1"/>
                </a:solidFill>
                <a:latin typeface="IRZar" panose="02000506000000020002" pitchFamily="2" charset="-78"/>
                <a:cs typeface="B Nazanin" panose="00000400000000000000" pitchFamily="2" charset="-78"/>
              </a:rPr>
              <a:t>: </a:t>
            </a:r>
            <a:r>
              <a:rPr lang="fa-IR" sz="3000" dirty="0" smtClean="0">
                <a:solidFill>
                  <a:schemeClr val="tx1"/>
                </a:solidFill>
                <a:latin typeface="IRZar" panose="02000506000000020002" pitchFamily="2" charset="-78"/>
                <a:cs typeface="B Nazanin" panose="00000400000000000000" pitchFamily="2" charset="-78"/>
              </a:rPr>
              <a:t>نه مگر</a:t>
            </a:r>
            <a:r>
              <a:rPr lang="fa-IR" sz="3000" dirty="0">
                <a:solidFill>
                  <a:schemeClr val="tx1"/>
                </a:solidFill>
                <a:latin typeface="IRZar" panose="02000506000000020002" pitchFamily="2" charset="-78"/>
                <a:cs typeface="B Nazanin" panose="00000400000000000000" pitchFamily="2" charset="-78"/>
              </a:rPr>
              <a:t> </a:t>
            </a:r>
            <a:r>
              <a:rPr lang="fa-IR" sz="3000" dirty="0" smtClean="0">
                <a:solidFill>
                  <a:schemeClr val="tx1"/>
                </a:solidFill>
                <a:latin typeface="IRZar" panose="02000506000000020002" pitchFamily="2" charset="-78"/>
                <a:cs typeface="B Nazanin" panose="00000400000000000000" pitchFamily="2" charset="-78"/>
              </a:rPr>
              <a:t>اینکه </a:t>
            </a:r>
            <a:r>
              <a:rPr lang="fa-IR" sz="3000" dirty="0">
                <a:solidFill>
                  <a:schemeClr val="tx1"/>
                </a:solidFill>
                <a:latin typeface="IRZar" panose="02000506000000020002" pitchFamily="2" charset="-78"/>
                <a:cs typeface="B Nazanin" panose="00000400000000000000" pitchFamily="2" charset="-78"/>
              </a:rPr>
              <a:t>یکی از آن دو سکوت کرده و هیچ </a:t>
            </a:r>
            <a:r>
              <a:rPr lang="fa-IR" sz="3000" dirty="0" smtClean="0">
                <a:solidFill>
                  <a:schemeClr val="tx1"/>
                </a:solidFill>
                <a:latin typeface="IRZar" panose="02000506000000020002" pitchFamily="2" charset="-78"/>
                <a:cs typeface="B Nazanin" panose="00000400000000000000" pitchFamily="2" charset="-78"/>
              </a:rPr>
              <a:t>نمی گوید </a:t>
            </a:r>
            <a:r>
              <a:rPr lang="fa-IR" sz="3000" dirty="0">
                <a:solidFill>
                  <a:schemeClr val="tx1"/>
                </a:solidFill>
                <a:latin typeface="IRZar" panose="02000506000000020002" pitchFamily="2" charset="-78"/>
                <a:cs typeface="B Nazanin" panose="00000400000000000000" pitchFamily="2" charset="-78"/>
              </a:rPr>
              <a:t>و امام قبل از او تکلم </a:t>
            </a:r>
            <a:r>
              <a:rPr lang="fa-IR" sz="3000" dirty="0" smtClean="0">
                <a:solidFill>
                  <a:schemeClr val="tx1"/>
                </a:solidFill>
                <a:latin typeface="IRZar" panose="02000506000000020002" pitchFamily="2" charset="-78"/>
                <a:cs typeface="B Nazanin" panose="00000400000000000000" pitchFamily="2" charset="-78"/>
              </a:rPr>
              <a:t>می کند:</a:t>
            </a:r>
          </a:p>
          <a:p>
            <a:pPr algn="ctr">
              <a:lnSpc>
                <a:spcPct val="150000"/>
              </a:lnSpc>
            </a:pPr>
            <a:r>
              <a:rPr lang="fa-IR" sz="2800" b="1" dirty="0">
                <a:solidFill>
                  <a:schemeClr val="tx1"/>
                </a:solidFill>
                <a:latin typeface="IRZar" panose="02000506000000020002" pitchFamily="2" charset="-78"/>
                <a:cs typeface="B Nazanin" panose="00000400000000000000" pitchFamily="2" charset="-78"/>
              </a:rPr>
              <a:t>تَكُونُ‏ الْأَرْضُ‏ وَ فِيهَا إِمَامَانِ‏ قَالَ لَا إِلَّا إِمَامَانِ أَحَدُهُمَا صَامِتٌ لَا يَتَكَلَّمُ وَ يَتَكَلَّمُ الَّذِي قَبْلَهُ وَ الْإِمَامُ يَعْرِفُ الْإِمَامَ الَّذِي بَعْدَه</a:t>
            </a:r>
            <a:r>
              <a:rPr lang="fa-IR" sz="2800" b="1" dirty="0" smtClean="0">
                <a:solidFill>
                  <a:schemeClr val="tx1"/>
                </a:solidFill>
                <a:latin typeface="IRZar" panose="02000506000000020002" pitchFamily="2" charset="-78"/>
                <a:cs typeface="B Nazanin" panose="00000400000000000000" pitchFamily="2" charset="-78"/>
              </a:rPr>
              <a:t>‏</a:t>
            </a:r>
          </a:p>
          <a:p>
            <a:pPr algn="ctr">
              <a:lnSpc>
                <a:spcPct val="150000"/>
              </a:lnSpc>
            </a:pPr>
            <a:r>
              <a:rPr lang="fa-IR" sz="1800" dirty="0">
                <a:cs typeface="B Nazanin" panose="00000400000000000000" pitchFamily="2" charset="-78"/>
              </a:rPr>
              <a:t>(بصائر الدرجات ص 516 ح 44</a:t>
            </a:r>
            <a:r>
              <a:rPr lang="fa-IR" sz="1800" dirty="0" smtClean="0">
                <a:cs typeface="B Nazanin" panose="00000400000000000000" pitchFamily="2" charset="-78"/>
              </a:rPr>
              <a:t>)</a:t>
            </a:r>
          </a:p>
          <a:p>
            <a:pPr>
              <a:lnSpc>
                <a:spcPct val="160000"/>
              </a:lnSpc>
            </a:pPr>
            <a:r>
              <a:rPr lang="fa-IR" sz="3000" dirty="0">
                <a:solidFill>
                  <a:schemeClr val="tx1"/>
                </a:solidFill>
                <a:latin typeface="IRZar" panose="02000506000000020002" pitchFamily="2" charset="-78"/>
                <a:cs typeface="B Nazanin" panose="00000400000000000000" pitchFamily="2" charset="-78"/>
              </a:rPr>
              <a:t>این روایات </a:t>
            </a:r>
            <a:r>
              <a:rPr lang="fa-IR" sz="3000" dirty="0" smtClean="0">
                <a:solidFill>
                  <a:schemeClr val="tx1"/>
                </a:solidFill>
                <a:latin typeface="IRZar" panose="02000506000000020002" pitchFamily="2" charset="-78"/>
                <a:cs typeface="B Nazanin" panose="00000400000000000000" pitchFamily="2" charset="-78"/>
              </a:rPr>
              <a:t>دقیقاً ادعای شما </a:t>
            </a:r>
            <a:r>
              <a:rPr lang="fa-IR" sz="3000" dirty="0">
                <a:solidFill>
                  <a:schemeClr val="tx1"/>
                </a:solidFill>
                <a:latin typeface="IRZar" panose="02000506000000020002" pitchFamily="2" charset="-78"/>
                <a:cs typeface="B Nazanin" panose="00000400000000000000" pitchFamily="2" charset="-78"/>
              </a:rPr>
              <a:t>را </a:t>
            </a:r>
            <a:r>
              <a:rPr lang="fa-IR" sz="3000" dirty="0" smtClean="0">
                <a:solidFill>
                  <a:schemeClr val="tx1"/>
                </a:solidFill>
                <a:latin typeface="IRZar" panose="02000506000000020002" pitchFamily="2" charset="-78"/>
                <a:cs typeface="B Nazanin" panose="00000400000000000000" pitchFamily="2" charset="-78"/>
              </a:rPr>
              <a:t>هدف گرفته </a:t>
            </a:r>
            <a:r>
              <a:rPr lang="fa-IR" sz="3000" dirty="0">
                <a:solidFill>
                  <a:schemeClr val="tx1"/>
                </a:solidFill>
                <a:latin typeface="IRZar" panose="02000506000000020002" pitchFamily="2" charset="-78"/>
                <a:cs typeface="B Nazanin" panose="00000400000000000000" pitchFamily="2" charset="-78"/>
              </a:rPr>
              <a:t>و رد </a:t>
            </a:r>
            <a:r>
              <a:rPr lang="fa-IR" sz="3000" dirty="0" smtClean="0">
                <a:solidFill>
                  <a:schemeClr val="tx1"/>
                </a:solidFill>
                <a:latin typeface="IRZar" panose="02000506000000020002" pitchFamily="2" charset="-78"/>
                <a:cs typeface="B Nazanin" panose="00000400000000000000" pitchFamily="2" charset="-78"/>
              </a:rPr>
              <a:t>می کند که تا امام زمان علیه السلام وفات </a:t>
            </a:r>
            <a:r>
              <a:rPr lang="fa-IR" sz="3000" dirty="0">
                <a:solidFill>
                  <a:schemeClr val="tx1"/>
                </a:solidFill>
                <a:latin typeface="IRZar" panose="02000506000000020002" pitchFamily="2" charset="-78"/>
                <a:cs typeface="B Nazanin" panose="00000400000000000000" pitchFamily="2" charset="-78"/>
              </a:rPr>
              <a:t>نکنند امام بعدی حق سخن گفتن </a:t>
            </a:r>
            <a:r>
              <a:rPr lang="fa-IR" sz="3000" dirty="0" smtClean="0">
                <a:solidFill>
                  <a:schemeClr val="tx1"/>
                </a:solidFill>
                <a:latin typeface="IRZar" panose="02000506000000020002" pitchFamily="2" charset="-78"/>
                <a:cs typeface="B Nazanin" panose="00000400000000000000" pitchFamily="2" charset="-78"/>
              </a:rPr>
              <a:t>ندارد.</a:t>
            </a:r>
            <a:endParaRPr lang="en-US" sz="30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613811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fa-IR" sz="2800" u="sng" dirty="0">
                <a:solidFill>
                  <a:srgbClr val="FF0000"/>
                </a:solidFill>
                <a:latin typeface="IRZar" panose="02000506000000020002" pitchFamily="2" charset="-78"/>
                <a:cs typeface="B Nazanin" panose="00000400000000000000" pitchFamily="2" charset="-78"/>
              </a:rPr>
              <a:t>اما اینکه امیرالمؤمنین </a:t>
            </a:r>
            <a:r>
              <a:rPr lang="fa-IR" sz="2800" u="sng" dirty="0" smtClean="0">
                <a:solidFill>
                  <a:srgbClr val="FF0000"/>
                </a:solidFill>
                <a:latin typeface="IRZar" panose="02000506000000020002" pitchFamily="2" charset="-78"/>
                <a:cs typeface="B Nazanin" panose="00000400000000000000" pitchFamily="2" charset="-78"/>
              </a:rPr>
              <a:t>علیه السلام در </a:t>
            </a:r>
            <a:r>
              <a:rPr lang="fa-IR" sz="2800" u="sng" dirty="0">
                <a:solidFill>
                  <a:srgbClr val="FF0000"/>
                </a:solidFill>
                <a:latin typeface="IRZar" panose="02000506000000020002" pitchFamily="2" charset="-78"/>
                <a:cs typeface="B Nazanin" panose="00000400000000000000" pitchFamily="2" charset="-78"/>
              </a:rPr>
              <a:t>زمان پیامبر خلیفه و </a:t>
            </a:r>
            <a:r>
              <a:rPr lang="fa-IR" sz="2800" u="sng" dirty="0" smtClean="0">
                <a:solidFill>
                  <a:srgbClr val="FF0000"/>
                </a:solidFill>
                <a:latin typeface="IRZar" panose="02000506000000020002" pitchFamily="2" charset="-78"/>
                <a:cs typeface="B Nazanin" panose="00000400000000000000" pitchFamily="2" charset="-78"/>
              </a:rPr>
              <a:t>وصی ایشان بوده اند</a:t>
            </a:r>
            <a:r>
              <a:rPr lang="fa-IR" sz="2800" u="sng" dirty="0">
                <a:solidFill>
                  <a:srgbClr val="FF0000"/>
                </a:solidFill>
                <a:latin typeface="IRZar" panose="02000506000000020002" pitchFamily="2" charset="-78"/>
                <a:cs typeface="B Nazanin" panose="00000400000000000000" pitchFamily="2" charset="-78"/>
              </a:rPr>
              <a:t> </a:t>
            </a:r>
            <a:r>
              <a:rPr lang="fa-IR" sz="2800" u="sng" dirty="0" smtClean="0">
                <a:solidFill>
                  <a:srgbClr val="FF0000"/>
                </a:solidFill>
                <a:latin typeface="IRZar" panose="02000506000000020002" pitchFamily="2" charset="-78"/>
                <a:cs typeface="B Nazanin" panose="00000400000000000000" pitchFamily="2" charset="-78"/>
              </a:rPr>
              <a:t>حرف </a:t>
            </a:r>
            <a:r>
              <a:rPr lang="fa-IR" sz="2800" u="sng" dirty="0">
                <a:solidFill>
                  <a:srgbClr val="FF0000"/>
                </a:solidFill>
                <a:latin typeface="IRZar" panose="02000506000000020002" pitchFamily="2" charset="-78"/>
                <a:cs typeface="B Nazanin" panose="00000400000000000000" pitchFamily="2" charset="-78"/>
              </a:rPr>
              <a:t>درستی است ولی آیا ناطق هم بوده اند؟ </a:t>
            </a:r>
            <a:r>
              <a:rPr lang="fa-IR" sz="2800" dirty="0">
                <a:solidFill>
                  <a:schemeClr val="tx1"/>
                </a:solidFill>
                <a:latin typeface="IRZar" panose="02000506000000020002" pitchFamily="2" charset="-78"/>
                <a:cs typeface="B Nazanin" panose="00000400000000000000" pitchFamily="2" charset="-78"/>
              </a:rPr>
              <a:t>این آن چیزی است </a:t>
            </a:r>
            <a:r>
              <a:rPr lang="fa-IR" sz="2800" dirty="0" smtClean="0">
                <a:solidFill>
                  <a:schemeClr val="tx1"/>
                </a:solidFill>
                <a:latin typeface="IRZar" panose="02000506000000020002" pitchFamily="2" charset="-78"/>
                <a:cs typeface="B Nazanin" panose="00000400000000000000" pitchFamily="2" charset="-78"/>
              </a:rPr>
              <a:t>که شما با زرنگی </a:t>
            </a:r>
            <a:r>
              <a:rPr lang="fa-IR" sz="2800" dirty="0">
                <a:solidFill>
                  <a:schemeClr val="tx1"/>
                </a:solidFill>
                <a:latin typeface="IRZar" panose="02000506000000020002" pitchFamily="2" charset="-78"/>
                <a:cs typeface="B Nazanin" panose="00000400000000000000" pitchFamily="2" charset="-78"/>
              </a:rPr>
              <a:t>از کنار آن </a:t>
            </a:r>
            <a:r>
              <a:rPr lang="fa-IR" sz="2800" dirty="0" smtClean="0">
                <a:solidFill>
                  <a:schemeClr val="tx1"/>
                </a:solidFill>
                <a:latin typeface="IRZar" panose="02000506000000020002" pitchFamily="2" charset="-78"/>
                <a:cs typeface="B Nazanin" panose="00000400000000000000" pitchFamily="2" charset="-78"/>
              </a:rPr>
              <a:t>می گذرید </a:t>
            </a:r>
            <a:r>
              <a:rPr lang="fa-IR" sz="2800" dirty="0">
                <a:solidFill>
                  <a:schemeClr val="tx1"/>
                </a:solidFill>
                <a:latin typeface="IRZar" panose="02000506000000020002" pitchFamily="2" charset="-78"/>
                <a:cs typeface="B Nazanin" panose="00000400000000000000" pitchFamily="2" charset="-78"/>
              </a:rPr>
              <a:t>و </a:t>
            </a:r>
            <a:r>
              <a:rPr lang="fa-IR" sz="2800" u="sng" dirty="0">
                <a:solidFill>
                  <a:srgbClr val="FF0000"/>
                </a:solidFill>
                <a:latin typeface="IRZar" panose="02000506000000020002" pitchFamily="2" charset="-78"/>
                <a:cs typeface="B Nazanin" panose="00000400000000000000" pitchFamily="2" charset="-78"/>
              </a:rPr>
              <a:t>قیاس باطل </a:t>
            </a:r>
            <a:r>
              <a:rPr lang="fa-IR" sz="2800" dirty="0" smtClean="0">
                <a:solidFill>
                  <a:schemeClr val="tx1"/>
                </a:solidFill>
                <a:latin typeface="IRZar" panose="02000506000000020002" pitchFamily="2" charset="-78"/>
                <a:cs typeface="B Nazanin" panose="00000400000000000000" pitchFamily="2" charset="-78"/>
              </a:rPr>
              <a:t>می نمایید.</a:t>
            </a: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985515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شما </a:t>
            </a:r>
            <a:r>
              <a:rPr lang="fa-IR" sz="2800" dirty="0" smtClean="0">
                <a:solidFill>
                  <a:schemeClr val="tx1"/>
                </a:solidFill>
                <a:latin typeface="IRZar" panose="02000506000000020002" pitchFamily="2" charset="-78"/>
                <a:cs typeface="B Nazanin" panose="00000400000000000000" pitchFamily="2" charset="-78"/>
              </a:rPr>
              <a:t>می گویید </a:t>
            </a:r>
            <a:r>
              <a:rPr lang="fa-IR" sz="2800" dirty="0">
                <a:solidFill>
                  <a:schemeClr val="tx1"/>
                </a:solidFill>
                <a:latin typeface="IRZar" panose="02000506000000020002" pitchFamily="2" charset="-78"/>
                <a:cs typeface="B Nazanin" panose="00000400000000000000" pitchFamily="2" charset="-78"/>
              </a:rPr>
              <a:t>چرا احمد زودتر از امام مهدی آمده. اولاً زودتر از امام مهدی آمده تعبیر غلطی است، چون امام مهدی 1200 سال است که </a:t>
            </a:r>
            <a:r>
              <a:rPr lang="fa-IR" sz="2800" dirty="0" smtClean="0">
                <a:solidFill>
                  <a:schemeClr val="tx1"/>
                </a:solidFill>
                <a:latin typeface="IRZar" panose="02000506000000020002" pitchFamily="2" charset="-78"/>
                <a:cs typeface="B Nazanin" panose="00000400000000000000" pitchFamily="2" charset="-78"/>
              </a:rPr>
              <a:t>امام </a:t>
            </a:r>
            <a:r>
              <a:rPr lang="fa-IR" sz="2800" dirty="0">
                <a:solidFill>
                  <a:schemeClr val="tx1"/>
                </a:solidFill>
                <a:latin typeface="IRZar" panose="02000506000000020002" pitchFamily="2" charset="-78"/>
                <a:cs typeface="B Nazanin" panose="00000400000000000000" pitchFamily="2" charset="-78"/>
              </a:rPr>
              <a:t>است، </a:t>
            </a:r>
            <a:r>
              <a:rPr lang="fa-IR" sz="2800" dirty="0" smtClean="0">
                <a:solidFill>
                  <a:schemeClr val="tx1"/>
                </a:solidFill>
                <a:latin typeface="IRZar" panose="02000506000000020002" pitchFamily="2" charset="-78"/>
                <a:cs typeface="B Nazanin" panose="00000400000000000000" pitchFamily="2" charset="-78"/>
              </a:rPr>
              <a:t>ثانیاً نه </a:t>
            </a:r>
            <a:r>
              <a:rPr lang="fa-IR" sz="2800" dirty="0">
                <a:solidFill>
                  <a:schemeClr val="tx1"/>
                </a:solidFill>
                <a:latin typeface="IRZar" panose="02000506000000020002" pitchFamily="2" charset="-78"/>
                <a:cs typeface="B Nazanin" panose="00000400000000000000" pitchFamily="2" charset="-78"/>
              </a:rPr>
              <a:t>تنها این اشکالی ندارد که </a:t>
            </a:r>
            <a:r>
              <a:rPr lang="fa-IR" sz="2800" dirty="0" smtClean="0">
                <a:solidFill>
                  <a:schemeClr val="tx1"/>
                </a:solidFill>
                <a:latin typeface="IRZar" panose="02000506000000020002" pitchFamily="2" charset="-78"/>
                <a:cs typeface="B Nazanin" panose="00000400000000000000" pitchFamily="2" charset="-78"/>
              </a:rPr>
              <a:t>اصلاً طبق </a:t>
            </a:r>
            <a:r>
              <a:rPr lang="fa-IR" sz="2800" dirty="0">
                <a:solidFill>
                  <a:schemeClr val="tx1"/>
                </a:solidFill>
                <a:latin typeface="IRZar" panose="02000506000000020002" pitchFamily="2" charset="-78"/>
                <a:cs typeface="B Nazanin" panose="00000400000000000000" pitchFamily="2" charset="-78"/>
              </a:rPr>
              <a:t>روایات اهل بیت باید </a:t>
            </a:r>
            <a:r>
              <a:rPr lang="fa-IR" sz="2800" dirty="0" smtClean="0">
                <a:solidFill>
                  <a:schemeClr val="tx1"/>
                </a:solidFill>
                <a:latin typeface="IRZar" panose="02000506000000020002" pitchFamily="2" charset="-78"/>
                <a:cs typeface="B Nazanin" panose="00000400000000000000" pitchFamily="2" charset="-78"/>
              </a:rPr>
              <a:t>زودتر بیاید</a:t>
            </a:r>
            <a:r>
              <a:rPr lang="fa-IR" sz="2800" dirty="0">
                <a:solidFill>
                  <a:schemeClr val="tx1"/>
                </a:solidFill>
                <a:latin typeface="IRZar" panose="02000506000000020002" pitchFamily="2" charset="-78"/>
                <a:cs typeface="B Nazanin" panose="00000400000000000000" pitchFamily="2" charset="-78"/>
              </a:rPr>
              <a:t>. من </a:t>
            </a:r>
            <a:r>
              <a:rPr lang="fa-IR" sz="2800" dirty="0" smtClean="0">
                <a:solidFill>
                  <a:schemeClr val="tx1"/>
                </a:solidFill>
                <a:latin typeface="IRZar" panose="02000506000000020002" pitchFamily="2" charset="-78"/>
                <a:cs typeface="B Nazanin" panose="00000400000000000000" pitchFamily="2" charset="-78"/>
              </a:rPr>
              <a:t>فقط </a:t>
            </a:r>
            <a:r>
              <a:rPr lang="fa-IR" sz="2800" dirty="0">
                <a:solidFill>
                  <a:schemeClr val="tx1"/>
                </a:solidFill>
                <a:latin typeface="IRZar" panose="02000506000000020002" pitchFamily="2" charset="-78"/>
                <a:cs typeface="B Nazanin" panose="00000400000000000000" pitchFamily="2" charset="-78"/>
              </a:rPr>
              <a:t>به عنوان مثال به حدیثی از کتاب </a:t>
            </a:r>
            <a:r>
              <a:rPr lang="fa-IR" sz="2800" dirty="0" smtClean="0">
                <a:solidFill>
                  <a:schemeClr val="tx1"/>
                </a:solidFill>
                <a:latin typeface="IRZar" panose="02000506000000020002" pitchFamily="2" charset="-78"/>
                <a:cs typeface="B Nazanin" panose="00000400000000000000" pitchFamily="2" charset="-78"/>
              </a:rPr>
              <a:t> سلیم بن قیس هلالی اشاره می</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کنم </a:t>
            </a:r>
            <a:r>
              <a:rPr lang="fa-IR" sz="2800" dirty="0">
                <a:solidFill>
                  <a:schemeClr val="tx1"/>
                </a:solidFill>
                <a:latin typeface="IRZar" panose="02000506000000020002" pitchFamily="2" charset="-78"/>
                <a:cs typeface="B Nazanin" panose="00000400000000000000" pitchFamily="2" charset="-78"/>
              </a:rPr>
              <a:t>که پیغمبر اکرم </a:t>
            </a:r>
            <a:r>
              <a:rPr lang="fa-IR" sz="2800" dirty="0" smtClean="0">
                <a:solidFill>
                  <a:schemeClr val="tx1"/>
                </a:solidFill>
                <a:latin typeface="IRZar" panose="02000506000000020002" pitchFamily="2" charset="-78"/>
                <a:cs typeface="B Nazanin" panose="00000400000000000000" pitchFamily="2" charset="-78"/>
              </a:rPr>
              <a:t>فرمود:</a:t>
            </a:r>
          </a:p>
          <a:p>
            <a:pPr algn="just">
              <a:lnSpc>
                <a:spcPct val="150000"/>
              </a:lnSpc>
            </a:pPr>
            <a:r>
              <a:rPr lang="fa-IR" sz="2800" dirty="0" smtClean="0">
                <a:solidFill>
                  <a:schemeClr val="tx1"/>
                </a:solidFill>
                <a:latin typeface="IRZar" panose="02000506000000020002" pitchFamily="2" charset="-78"/>
                <a:cs typeface="B Nazanin" panose="00000400000000000000" pitchFamily="2" charset="-78"/>
              </a:rPr>
              <a:t>«يَا </a:t>
            </a:r>
            <a:r>
              <a:rPr lang="fa-IR" sz="2800" dirty="0">
                <a:solidFill>
                  <a:schemeClr val="tx1"/>
                </a:solidFill>
                <a:latin typeface="IRZar" panose="02000506000000020002" pitchFamily="2" charset="-78"/>
                <a:cs typeface="B Nazanin" panose="00000400000000000000" pitchFamily="2" charset="-78"/>
              </a:rPr>
              <a:t>سَلْمَانُ‏، مَهْدِيُ‏ أُمَّتِي‏ الَّذِي يَمْلَأُ الْأَرْضَ قِسْطاً وَ عَدْلًا كَمَا مُلِئَتْ جَوْراً وَ </a:t>
            </a:r>
            <a:r>
              <a:rPr lang="fa-IR" sz="2800" dirty="0" smtClean="0">
                <a:solidFill>
                  <a:schemeClr val="tx1"/>
                </a:solidFill>
                <a:latin typeface="IRZar" panose="02000506000000020002" pitchFamily="2" charset="-78"/>
                <a:cs typeface="B Nazanin" panose="00000400000000000000" pitchFamily="2" charset="-78"/>
              </a:rPr>
              <a:t>ظُلْما...» </a:t>
            </a:r>
          </a:p>
          <a:p>
            <a:pPr algn="just">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380503"/>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عباس فتحیه</a:t>
            </a:r>
            <a:endParaRPr lang="fa-IR" sz="2800" dirty="0">
              <a:solidFill>
                <a:srgbClr val="FF0000"/>
              </a:solidFill>
            </a:endParaRPr>
          </a:p>
        </p:txBody>
      </p:sp>
    </p:spTree>
    <p:extLst>
      <p:ext uri="{BB962C8B-B14F-4D97-AF65-F5344CB8AC3E}">
        <p14:creationId xmlns:p14="http://schemas.microsoft.com/office/powerpoint/2010/main" val="748723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مهدی امت من که زمین را پر از عدل و داد می کند از اولاد حسین بن علی است، بعد فرمود: پدر مهدی هم که بعد از او می آید، او هم امام و وصی و عالم است. سلمان می پرسد: یا رسول الله، مهدی که اول می آید افضل است یا پدرش که بعدش می آید؟ فرمود: پدرش برتر از خود مهدی است . خب این کیست که بابایش بعدش می آید؟ اینجا مراد همان مهدی اول است که در حدیث وصیت آمده، و اگر در این باب بخواهم حرف بزنم تا صبح باید حدیث بخوانم چون روایات زیادی دارد.</a:t>
            </a:r>
            <a:endParaRPr lang="en-US" sz="2800" dirty="0">
              <a:solidFill>
                <a:schemeClr val="tx1"/>
              </a:solidFill>
              <a:latin typeface="IRZar" panose="02000506000000020002" pitchFamily="2" charset="-78"/>
              <a:cs typeface="B Nazanin" panose="00000400000000000000" pitchFamily="2" charset="-78"/>
            </a:endParaRPr>
          </a:p>
          <a:p>
            <a:endParaRPr lang="fa-IR" dirty="0"/>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عباس فتحیه</a:t>
            </a:r>
            <a:endParaRPr lang="fa-IR" sz="2800" dirty="0">
              <a:solidFill>
                <a:srgbClr val="FF0000"/>
              </a:solidFill>
            </a:endParaRPr>
          </a:p>
        </p:txBody>
      </p:sp>
    </p:spTree>
    <p:extLst>
      <p:ext uri="{BB962C8B-B14F-4D97-AF65-F5344CB8AC3E}">
        <p14:creationId xmlns:p14="http://schemas.microsoft.com/office/powerpoint/2010/main" val="2850431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اینکه امام مهدی 1200 سال است که </a:t>
            </a:r>
            <a:r>
              <a:rPr lang="fa-IR" sz="2800" dirty="0" smtClean="0">
                <a:solidFill>
                  <a:schemeClr val="tx1"/>
                </a:solidFill>
                <a:latin typeface="IRZar" panose="02000506000000020002" pitchFamily="2" charset="-78"/>
                <a:cs typeface="B Nazanin" panose="00000400000000000000" pitchFamily="2" charset="-78"/>
              </a:rPr>
              <a:t>امام است قبول</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اما آیا</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امامت </a:t>
            </a:r>
            <a:r>
              <a:rPr lang="fa-IR" sz="2800" dirty="0">
                <a:solidFill>
                  <a:schemeClr val="tx1"/>
                </a:solidFill>
                <a:latin typeface="IRZar" panose="02000506000000020002" pitchFamily="2" charset="-78"/>
                <a:cs typeface="B Nazanin" panose="00000400000000000000" pitchFamily="2" charset="-78"/>
              </a:rPr>
              <a:t>هم کرده است؟ امام مهدی </a:t>
            </a:r>
            <a:r>
              <a:rPr lang="fa-IR" sz="2800" dirty="0" smtClean="0">
                <a:solidFill>
                  <a:schemeClr val="tx1"/>
                </a:solidFill>
                <a:latin typeface="IRZar" panose="02000506000000020002" pitchFamily="2" charset="-78"/>
                <a:cs typeface="B Nazanin" panose="00000400000000000000" pitchFamily="2" charset="-78"/>
              </a:rPr>
              <a:t>علیه السلام از </a:t>
            </a:r>
            <a:r>
              <a:rPr lang="fa-IR" sz="2800" dirty="0">
                <a:solidFill>
                  <a:schemeClr val="tx1"/>
                </a:solidFill>
                <a:latin typeface="IRZar" panose="02000506000000020002" pitchFamily="2" charset="-78"/>
                <a:cs typeface="B Nazanin" panose="00000400000000000000" pitchFamily="2" charset="-78"/>
              </a:rPr>
              <a:t>ابتدای امامت خویش در </a:t>
            </a:r>
            <a:r>
              <a:rPr lang="fa-IR" sz="2800" dirty="0" smtClean="0">
                <a:solidFill>
                  <a:schemeClr val="tx1"/>
                </a:solidFill>
                <a:latin typeface="IRZar" panose="02000506000000020002" pitchFamily="2" charset="-78"/>
                <a:cs typeface="B Nazanin" panose="00000400000000000000" pitchFamily="2" charset="-78"/>
              </a:rPr>
              <a:t>پس پرده</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غیبت بوده اند </a:t>
            </a:r>
            <a:r>
              <a:rPr lang="fa-IR" sz="2800" dirty="0">
                <a:solidFill>
                  <a:schemeClr val="tx1"/>
                </a:solidFill>
                <a:latin typeface="IRZar" panose="02000506000000020002" pitchFamily="2" charset="-78"/>
                <a:cs typeface="B Nazanin" panose="00000400000000000000" pitchFamily="2" charset="-78"/>
              </a:rPr>
              <a:t>و </a:t>
            </a:r>
            <a:r>
              <a:rPr lang="fa-IR" sz="2800" dirty="0" smtClean="0">
                <a:solidFill>
                  <a:schemeClr val="tx1"/>
                </a:solidFill>
                <a:latin typeface="IRZar" panose="02000506000000020002" pitchFamily="2" charset="-78"/>
                <a:cs typeface="B Nazanin" panose="00000400000000000000" pitchFamily="2" charset="-78"/>
              </a:rPr>
              <a:t>اصلاً ظهوری نداشته اند </a:t>
            </a:r>
            <a:r>
              <a:rPr lang="fa-IR" sz="2800" dirty="0">
                <a:solidFill>
                  <a:schemeClr val="tx1"/>
                </a:solidFill>
                <a:latin typeface="IRZar" panose="02000506000000020002" pitchFamily="2" charset="-78"/>
                <a:cs typeface="B Nazanin" panose="00000400000000000000" pitchFamily="2" charset="-78"/>
              </a:rPr>
              <a:t>تا </a:t>
            </a:r>
            <a:r>
              <a:rPr lang="fa-IR" sz="2800" dirty="0" smtClean="0">
                <a:solidFill>
                  <a:schemeClr val="tx1"/>
                </a:solidFill>
                <a:latin typeface="IRZar" panose="02000506000000020002" pitchFamily="2" charset="-78"/>
                <a:cs typeface="B Nazanin" panose="00000400000000000000" pitchFamily="2" charset="-78"/>
              </a:rPr>
              <a:t>امامت کنند </a:t>
            </a:r>
            <a:r>
              <a:rPr lang="fa-IR" sz="2800" dirty="0">
                <a:solidFill>
                  <a:schemeClr val="tx1"/>
                </a:solidFill>
                <a:latin typeface="IRZar" panose="02000506000000020002" pitchFamily="2" charset="-78"/>
                <a:cs typeface="B Nazanin" panose="00000400000000000000" pitchFamily="2" charset="-78"/>
              </a:rPr>
              <a:t>و </a:t>
            </a:r>
            <a:r>
              <a:rPr lang="fa-IR" sz="2800" dirty="0" smtClean="0">
                <a:solidFill>
                  <a:schemeClr val="tx1"/>
                </a:solidFill>
                <a:latin typeface="IRZar" panose="02000506000000020002" pitchFamily="2" charset="-78"/>
                <a:cs typeface="B Nazanin" panose="00000400000000000000" pitchFamily="2" charset="-78"/>
              </a:rPr>
              <a:t>آنچه </a:t>
            </a:r>
            <a:r>
              <a:rPr lang="fa-IR" sz="2800" dirty="0">
                <a:solidFill>
                  <a:schemeClr val="tx1"/>
                </a:solidFill>
                <a:latin typeface="IRZar" panose="02000506000000020002" pitchFamily="2" charset="-78"/>
                <a:cs typeface="B Nazanin" panose="00000400000000000000" pitchFamily="2" charset="-78"/>
              </a:rPr>
              <a:t>توسط </a:t>
            </a:r>
            <a:r>
              <a:rPr lang="fa-IR" sz="2800" dirty="0" smtClean="0">
                <a:solidFill>
                  <a:schemeClr val="tx1"/>
                </a:solidFill>
                <a:latin typeface="IRZar" panose="02000506000000020002" pitchFamily="2" charset="-78"/>
                <a:cs typeface="B Nazanin" panose="00000400000000000000" pitchFamily="2" charset="-78"/>
              </a:rPr>
              <a:t>نواب</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خاصه </a:t>
            </a:r>
            <a:r>
              <a:rPr lang="fa-IR" sz="2800" dirty="0">
                <a:solidFill>
                  <a:schemeClr val="tx1"/>
                </a:solidFill>
                <a:latin typeface="IRZar" panose="02000506000000020002" pitchFamily="2" charset="-78"/>
                <a:cs typeface="B Nazanin" panose="00000400000000000000" pitchFamily="2" charset="-78"/>
              </a:rPr>
              <a:t>بدست مردم رسیده آنقدر کم است که </a:t>
            </a:r>
            <a:r>
              <a:rPr lang="fa-IR" sz="2800" dirty="0" smtClean="0">
                <a:solidFill>
                  <a:schemeClr val="tx1"/>
                </a:solidFill>
                <a:latin typeface="IRZar" panose="02000506000000020002" pitchFamily="2" charset="-78"/>
                <a:cs typeface="B Nazanin" panose="00000400000000000000" pitchFamily="2" charset="-78"/>
              </a:rPr>
              <a:t>نمی شود </a:t>
            </a:r>
            <a:r>
              <a:rPr lang="fa-IR" sz="2800" dirty="0">
                <a:solidFill>
                  <a:schemeClr val="tx1"/>
                </a:solidFill>
                <a:latin typeface="IRZar" panose="02000506000000020002" pitchFamily="2" charset="-78"/>
                <a:cs typeface="B Nazanin" panose="00000400000000000000" pitchFamily="2" charset="-78"/>
              </a:rPr>
              <a:t>آن را </a:t>
            </a:r>
            <a:r>
              <a:rPr lang="fa-IR" sz="2800" dirty="0" smtClean="0">
                <a:solidFill>
                  <a:schemeClr val="tx1"/>
                </a:solidFill>
                <a:latin typeface="IRZar" panose="02000506000000020002" pitchFamily="2" charset="-78"/>
                <a:cs typeface="B Nazanin" panose="00000400000000000000" pitchFamily="2" charset="-78"/>
              </a:rPr>
              <a:t>حمل بر امامت</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ناطق </a:t>
            </a:r>
            <a:r>
              <a:rPr lang="fa-IR" sz="2800" dirty="0">
                <a:solidFill>
                  <a:schemeClr val="tx1"/>
                </a:solidFill>
                <a:latin typeface="IRZar" panose="02000506000000020002" pitchFamily="2" charset="-78"/>
                <a:cs typeface="B Nazanin" panose="00000400000000000000" pitchFamily="2" charset="-78"/>
              </a:rPr>
              <a:t>کرد. پس باید قبول کنید که احمد زودتر از امام مهدی آمده است</a:t>
            </a:r>
            <a:r>
              <a:rPr lang="fa-IR" sz="2800" dirty="0" smtClean="0">
                <a:solidFill>
                  <a:schemeClr val="tx1"/>
                </a:solidFill>
                <a:latin typeface="IRZar" panose="02000506000000020002" pitchFamily="2" charset="-78"/>
                <a:cs typeface="B Nazanin" panose="00000400000000000000" pitchFamily="2" charset="-78"/>
              </a:rPr>
              <a:t>. </a:t>
            </a: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463453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اما اینکه این زودتر آمدن نه تنها اشکالی ندارد که </a:t>
            </a:r>
            <a:r>
              <a:rPr lang="fa-IR" sz="2800" dirty="0" smtClean="0">
                <a:solidFill>
                  <a:schemeClr val="tx1"/>
                </a:solidFill>
                <a:latin typeface="IRZar" panose="02000506000000020002" pitchFamily="2" charset="-78"/>
                <a:cs typeface="B Nazanin" panose="00000400000000000000" pitchFamily="2" charset="-78"/>
              </a:rPr>
              <a:t>واجب </a:t>
            </a:r>
            <a:r>
              <a:rPr lang="fa-IR" sz="2800" dirty="0">
                <a:solidFill>
                  <a:schemeClr val="tx1"/>
                </a:solidFill>
                <a:latin typeface="IRZar" panose="02000506000000020002" pitchFamily="2" charset="-78"/>
                <a:cs typeface="B Nazanin" panose="00000400000000000000" pitchFamily="2" charset="-78"/>
              </a:rPr>
              <a:t>هم </a:t>
            </a:r>
            <a:r>
              <a:rPr lang="fa-IR" sz="2800" dirty="0" smtClean="0">
                <a:solidFill>
                  <a:schemeClr val="tx1"/>
                </a:solidFill>
                <a:latin typeface="IRZar" panose="02000506000000020002" pitchFamily="2" charset="-78"/>
                <a:cs typeface="B Nazanin" panose="00000400000000000000" pitchFamily="2" charset="-78"/>
              </a:rPr>
              <a:t>هست. این </a:t>
            </a:r>
            <a:r>
              <a:rPr lang="fa-IR" sz="2800" dirty="0">
                <a:solidFill>
                  <a:schemeClr val="tx1"/>
                </a:solidFill>
                <a:latin typeface="IRZar" panose="02000506000000020002" pitchFamily="2" charset="-78"/>
                <a:cs typeface="B Nazanin" panose="00000400000000000000" pitchFamily="2" charset="-78"/>
              </a:rPr>
              <a:t>احادیث تصریح </a:t>
            </a:r>
            <a:r>
              <a:rPr lang="fa-IR" sz="2800" dirty="0" smtClean="0">
                <a:solidFill>
                  <a:schemeClr val="tx1"/>
                </a:solidFill>
                <a:latin typeface="IRZar" panose="02000506000000020002" pitchFamily="2" charset="-78"/>
                <a:cs typeface="B Nazanin" panose="00000400000000000000" pitchFamily="2" charset="-78"/>
              </a:rPr>
              <a:t>می کنند </a:t>
            </a:r>
            <a:r>
              <a:rPr lang="fa-IR" sz="2800" dirty="0">
                <a:solidFill>
                  <a:schemeClr val="tx1"/>
                </a:solidFill>
                <a:latin typeface="IRZar" panose="02000506000000020002" pitchFamily="2" charset="-78"/>
                <a:cs typeface="B Nazanin" panose="00000400000000000000" pitchFamily="2" charset="-78"/>
              </a:rPr>
              <a:t>که تا امام قبلی از دنیا نرفته امام بعدی هیچ </a:t>
            </a:r>
            <a:r>
              <a:rPr lang="fa-IR" sz="2800" dirty="0" smtClean="0">
                <a:solidFill>
                  <a:schemeClr val="tx1"/>
                </a:solidFill>
                <a:latin typeface="IRZar" panose="02000506000000020002" pitchFamily="2" charset="-78"/>
                <a:cs typeface="B Nazanin" panose="00000400000000000000" pitchFamily="2" charset="-78"/>
              </a:rPr>
              <a:t>نطقی</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ندارد.</a:t>
            </a: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297312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584478"/>
            <a:ext cx="10058400" cy="4023360"/>
          </a:xfrm>
        </p:spPr>
        <p:txBody>
          <a:bodyPr vert="horz" lIns="0" tIns="45720" rIns="0" bIns="45720" rtlCol="0">
            <a:noAutofit/>
          </a:bodyPr>
          <a:lstStyle/>
          <a:p>
            <a:pPr algn="just">
              <a:lnSpc>
                <a:spcPct val="150000"/>
              </a:lnSpc>
            </a:pPr>
            <a:r>
              <a:rPr lang="fa-IR" sz="2800" dirty="0" smtClean="0">
                <a:solidFill>
                  <a:schemeClr val="tx1"/>
                </a:solidFill>
                <a:latin typeface="IRZar" panose="02000506000000020002" pitchFamily="2" charset="-78"/>
                <a:cs typeface="B Nazanin" panose="00000400000000000000" pitchFamily="2" charset="-78"/>
              </a:rPr>
              <a:t>- اما </a:t>
            </a:r>
            <a:r>
              <a:rPr lang="fa-IR" sz="2800" dirty="0">
                <a:solidFill>
                  <a:schemeClr val="tx1"/>
                </a:solidFill>
                <a:latin typeface="IRZar" panose="02000506000000020002" pitchFamily="2" charset="-78"/>
                <a:cs typeface="B Nazanin" panose="00000400000000000000" pitchFamily="2" charset="-78"/>
              </a:rPr>
              <a:t>حدیثی که خواندید، اول بفرمایید منظور از پدر در این حدیث امام بیواسطه است یا امام با واسطه؟ </a:t>
            </a:r>
            <a:endParaRPr lang="fa-IR" sz="2800" dirty="0" smtClean="0">
              <a:solidFill>
                <a:schemeClr val="tx1"/>
              </a:solidFill>
              <a:latin typeface="IRZar" panose="02000506000000020002" pitchFamily="2" charset="-78"/>
              <a:cs typeface="B Nazanin" panose="00000400000000000000" pitchFamily="2" charset="-78"/>
            </a:endParaRPr>
          </a:p>
          <a:p>
            <a:pPr algn="just">
              <a:lnSpc>
                <a:spcPct val="150000"/>
              </a:lnSpc>
            </a:pPr>
            <a:r>
              <a:rPr lang="fa-IR" sz="2800" dirty="0" smtClean="0">
                <a:solidFill>
                  <a:schemeClr val="tx1"/>
                </a:solidFill>
                <a:latin typeface="IRZar" panose="02000506000000020002" pitchFamily="2" charset="-78"/>
                <a:cs typeface="B Nazanin" panose="00000400000000000000" pitchFamily="2" charset="-78"/>
              </a:rPr>
              <a:t>- معلوم </a:t>
            </a:r>
            <a:r>
              <a:rPr lang="fa-IR" sz="2800" dirty="0">
                <a:solidFill>
                  <a:schemeClr val="tx1"/>
                </a:solidFill>
                <a:latin typeface="IRZar" panose="02000506000000020002" pitchFamily="2" charset="-78"/>
                <a:cs typeface="B Nazanin" panose="00000400000000000000" pitchFamily="2" charset="-78"/>
              </a:rPr>
              <a:t>است که آن را امام بی واسطه یعنی امام </a:t>
            </a:r>
            <a:r>
              <a:rPr lang="fa-IR" sz="2800" dirty="0" smtClean="0">
                <a:solidFill>
                  <a:schemeClr val="tx1"/>
                </a:solidFill>
                <a:latin typeface="IRZar" panose="02000506000000020002" pitchFamily="2" charset="-78"/>
                <a:cs typeface="B Nazanin" panose="00000400000000000000" pitchFamily="2" charset="-78"/>
              </a:rPr>
              <a:t>زمان علیه السلام  </a:t>
            </a:r>
            <a:r>
              <a:rPr lang="fa-IR" sz="2800" dirty="0">
                <a:solidFill>
                  <a:schemeClr val="tx1"/>
                </a:solidFill>
                <a:latin typeface="IRZar" panose="02000506000000020002" pitchFamily="2" charset="-78"/>
                <a:cs typeface="B Nazanin" panose="00000400000000000000" pitchFamily="2" charset="-78"/>
              </a:rPr>
              <a:t>می گیرید تا ادعای خودتان را ثابت کنید ولی کو دلیلتان؟ </a:t>
            </a:r>
            <a:endParaRPr lang="fa-IR" sz="2800" dirty="0" smtClean="0">
              <a:solidFill>
                <a:schemeClr val="tx1"/>
              </a:solidFill>
              <a:latin typeface="IRZar" panose="02000506000000020002" pitchFamily="2" charset="-78"/>
              <a:cs typeface="B Nazanin" panose="00000400000000000000" pitchFamily="2" charset="-78"/>
            </a:endParaRPr>
          </a:p>
          <a:p>
            <a:pPr algn="just">
              <a:lnSpc>
                <a:spcPct val="150000"/>
              </a:lnSpc>
            </a:pPr>
            <a:r>
              <a:rPr lang="fa-IR" sz="2800" dirty="0" smtClean="0">
                <a:solidFill>
                  <a:schemeClr val="tx1"/>
                </a:solidFill>
                <a:latin typeface="IRZar" panose="02000506000000020002" pitchFamily="2" charset="-78"/>
                <a:cs typeface="B Nazanin" panose="00000400000000000000" pitchFamily="2" charset="-78"/>
              </a:rPr>
              <a:t>- چطور </a:t>
            </a:r>
            <a:r>
              <a:rPr lang="fa-IR" sz="2800" dirty="0">
                <a:solidFill>
                  <a:schemeClr val="tx1"/>
                </a:solidFill>
                <a:latin typeface="IRZar" panose="02000506000000020002" pitchFamily="2" charset="-78"/>
                <a:cs typeface="B Nazanin" panose="00000400000000000000" pitchFamily="2" charset="-78"/>
              </a:rPr>
              <a:t>شد نسبت به حدیثِ نام پدرش نام پدر من است می گویید منظور پدر با بیست واسطه یعنی حضرت اسماعیل می باشد اما به این حدیث که می رسید مراد امام بدون واسطه و حضرت مهدی هستند؟ نه آقا جان.</a:t>
            </a: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927046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645920"/>
            <a:ext cx="10499634" cy="4023360"/>
          </a:xfrm>
        </p:spPr>
        <p:txBody>
          <a:bodyPr vert="horz" lIns="0" tIns="45720" rIns="0" bIns="45720" rtlCol="0">
            <a:no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در این حدیث منظور از پدر مهدی، امام </a:t>
            </a:r>
            <a:r>
              <a:rPr lang="fa-IR" sz="2800" dirty="0" smtClean="0">
                <a:solidFill>
                  <a:schemeClr val="tx1"/>
                </a:solidFill>
                <a:latin typeface="IRZar" panose="02000506000000020002" pitchFamily="2" charset="-78"/>
                <a:cs typeface="B Nazanin" panose="00000400000000000000" pitchFamily="2" charset="-78"/>
              </a:rPr>
              <a:t>حسین علیه السلام </a:t>
            </a:r>
            <a:r>
              <a:rPr lang="fa-IR" sz="2800" dirty="0">
                <a:solidFill>
                  <a:schemeClr val="tx1"/>
                </a:solidFill>
                <a:latin typeface="IRZar" panose="02000506000000020002" pitchFamily="2" charset="-78"/>
                <a:cs typeface="B Nazanin" panose="00000400000000000000" pitchFamily="2" charset="-78"/>
              </a:rPr>
              <a:t>می باشند که در خود حدیث ذکر شده است و اصلاً در حدیث سخنی از امام بی واسطه زده نشده تا سلمان بخواهد از افضلیت او بپرسد بلکه فقط صحبت از حسین و مهدی علیهماالسلام می باشد و حدیث ربطی به آن مهدی اول ندارد</a:t>
            </a:r>
            <a:r>
              <a:rPr lang="en-US" sz="2800" dirty="0">
                <a:solidFill>
                  <a:schemeClr val="tx1"/>
                </a:solidFill>
                <a:latin typeface="IRZar" panose="02000506000000020002" pitchFamily="2" charset="-78"/>
                <a:cs typeface="B Nazanin" panose="00000400000000000000" pitchFamily="2" charset="-78"/>
              </a:rPr>
              <a:t>. </a:t>
            </a:r>
            <a:r>
              <a:rPr lang="fa-IR" sz="2800" dirty="0">
                <a:solidFill>
                  <a:schemeClr val="tx1"/>
                </a:solidFill>
                <a:latin typeface="IRZar" panose="02000506000000020002" pitchFamily="2" charset="-78"/>
                <a:cs typeface="B Nazanin" panose="00000400000000000000" pitchFamily="2" charset="-78"/>
              </a:rPr>
              <a:t>زیرا پیامبر ابتدا به پای حسین علیه السلام زده و میفرمایند: </a:t>
            </a:r>
            <a:endParaRPr lang="en-US" sz="2800" dirty="0">
              <a:solidFill>
                <a:schemeClr val="tx1"/>
              </a:solidFill>
              <a:latin typeface="IRZar" panose="02000506000000020002" pitchFamily="2" charset="-78"/>
              <a:cs typeface="B Nazanin" panose="00000400000000000000" pitchFamily="2" charset="-78"/>
            </a:endParaRPr>
          </a:p>
          <a:p>
            <a:pPr algn="just">
              <a:lnSpc>
                <a:spcPct val="150000"/>
              </a:lnSpc>
            </a:pPr>
            <a:r>
              <a:rPr lang="fa-IR" sz="2800" dirty="0" smtClean="0">
                <a:solidFill>
                  <a:schemeClr val="tx1"/>
                </a:solidFill>
                <a:latin typeface="IRZar" panose="02000506000000020002" pitchFamily="2" charset="-78"/>
                <a:cs typeface="B Nazanin" panose="00000400000000000000" pitchFamily="2" charset="-78"/>
              </a:rPr>
              <a:t>«آن </a:t>
            </a:r>
            <a:r>
              <a:rPr lang="fa-IR" sz="2800" dirty="0">
                <a:solidFill>
                  <a:schemeClr val="tx1"/>
                </a:solidFill>
                <a:latin typeface="IRZar" panose="02000506000000020002" pitchFamily="2" charset="-78"/>
                <a:cs typeface="B Nazanin" panose="00000400000000000000" pitchFamily="2" charset="-78"/>
              </a:rPr>
              <a:t>مهدی که دنیا را پر از عدل و داد می کند از فرزندان این حسین </a:t>
            </a:r>
            <a:r>
              <a:rPr lang="fa-IR" sz="2800" dirty="0" smtClean="0">
                <a:solidFill>
                  <a:schemeClr val="tx1"/>
                </a:solidFill>
                <a:latin typeface="IRZar" panose="02000506000000020002" pitchFamily="2" charset="-78"/>
                <a:cs typeface="B Nazanin" panose="00000400000000000000" pitchFamily="2" charset="-78"/>
              </a:rPr>
              <a:t>است» بعد </a:t>
            </a:r>
            <a:r>
              <a:rPr lang="fa-IR" sz="2800" dirty="0">
                <a:solidFill>
                  <a:schemeClr val="tx1"/>
                </a:solidFill>
                <a:latin typeface="IRZar" panose="02000506000000020002" pitchFamily="2" charset="-78"/>
                <a:cs typeface="B Nazanin" panose="00000400000000000000" pitchFamily="2" charset="-78"/>
              </a:rPr>
              <a:t>سلمان می پرسد پدرش یعنی امام حسین افضل است یا مهدی؟ </a:t>
            </a:r>
            <a:r>
              <a:rPr lang="fa-IR" sz="2800" dirty="0" smtClean="0">
                <a:solidFill>
                  <a:schemeClr val="tx1"/>
                </a:solidFill>
                <a:latin typeface="IRZar" panose="02000506000000020002" pitchFamily="2" charset="-78"/>
                <a:cs typeface="B Nazanin" panose="00000400000000000000" pitchFamily="2" charset="-78"/>
              </a:rPr>
              <a:t>پیامبر</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می </a:t>
            </a:r>
            <a:r>
              <a:rPr lang="fa-IR" sz="2800" dirty="0">
                <a:solidFill>
                  <a:schemeClr val="tx1"/>
                </a:solidFill>
                <a:latin typeface="IRZar" panose="02000506000000020002" pitchFamily="2" charset="-78"/>
                <a:cs typeface="B Nazanin" panose="00000400000000000000" pitchFamily="2" charset="-78"/>
              </a:rPr>
              <a:t>فرمایند پدرش یعنی حسین که بعد از او می آید  یعنی در رجعت  </a:t>
            </a:r>
            <a:r>
              <a:rPr lang="fa-IR" sz="2800" dirty="0" smtClean="0">
                <a:solidFill>
                  <a:schemeClr val="tx1"/>
                </a:solidFill>
                <a:latin typeface="IRZar" panose="02000506000000020002" pitchFamily="2" charset="-78"/>
                <a:cs typeface="B Nazanin" panose="00000400000000000000" pitchFamily="2" charset="-78"/>
              </a:rPr>
              <a:t>افضل</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از </a:t>
            </a:r>
            <a:r>
              <a:rPr lang="fa-IR" sz="2800" dirty="0">
                <a:solidFill>
                  <a:schemeClr val="tx1"/>
                </a:solidFill>
                <a:latin typeface="IRZar" panose="02000506000000020002" pitchFamily="2" charset="-78"/>
                <a:cs typeface="B Nazanin" panose="00000400000000000000" pitchFamily="2" charset="-78"/>
              </a:rPr>
              <a:t>مهدی </a:t>
            </a:r>
            <a:r>
              <a:rPr lang="fa-IR" sz="2800" dirty="0" smtClean="0">
                <a:solidFill>
                  <a:schemeClr val="tx1"/>
                </a:solidFill>
                <a:latin typeface="IRZar" panose="02000506000000020002" pitchFamily="2" charset="-78"/>
                <a:cs typeface="B Nazanin" panose="00000400000000000000" pitchFamily="2" charset="-78"/>
              </a:rPr>
              <a:t>است</a:t>
            </a:r>
            <a:endParaRPr lang="en-US" sz="2800" dirty="0">
              <a:solidFill>
                <a:schemeClr val="tx1"/>
              </a:solidFill>
              <a:latin typeface="IRZar" panose="02000506000000020002" pitchFamily="2" charset="-78"/>
              <a:cs typeface="B Nazanin" panose="00000400000000000000" pitchFamily="2" charset="-78"/>
            </a:endParaRPr>
          </a:p>
          <a:p>
            <a:pPr algn="just">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78914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83387"/>
            <a:ext cx="9601196"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a:t>
            </a:r>
            <a:br>
              <a:rPr lang="fa-IR" sz="3200" b="1" dirty="0" smtClean="0">
                <a:cs typeface="B Nazanin" panose="00000400000000000000" pitchFamily="2" charset="-78"/>
              </a:rPr>
            </a:br>
            <a:r>
              <a:rPr lang="fa-IR" sz="3200" b="1" dirty="0" smtClean="0">
                <a:cs typeface="B Nazanin" panose="00000400000000000000" pitchFamily="2" charset="-78"/>
              </a:rPr>
              <a:t>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عباس فتحیه</a:t>
            </a:r>
            <a:endParaRPr lang="fa-IR" sz="2800" dirty="0">
              <a:solidFill>
                <a:srgbClr val="FF0000"/>
              </a:solidFill>
            </a:endParaRPr>
          </a:p>
        </p:txBody>
      </p:sp>
      <p:sp>
        <p:nvSpPr>
          <p:cNvPr id="3" name="Content Placeholder 2"/>
          <p:cNvSpPr>
            <a:spLocks noGrp="1"/>
          </p:cNvSpPr>
          <p:nvPr>
            <p:ph idx="1"/>
          </p:nvPr>
        </p:nvSpPr>
        <p:spPr>
          <a:xfrm>
            <a:off x="725714" y="1787254"/>
            <a:ext cx="10769599" cy="3318936"/>
          </a:xfrm>
        </p:spPr>
        <p:txBody>
          <a:bodyPr>
            <a:no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لزومی ندارد که همیشه وصی و جانشین بعد از مرگ موصی </a:t>
            </a:r>
            <a:r>
              <a:rPr lang="fa-IR" sz="2800" dirty="0" smtClean="0">
                <a:solidFill>
                  <a:schemeClr val="tx1"/>
                </a:solidFill>
                <a:latin typeface="IRZar" panose="02000506000000020002" pitchFamily="2" charset="-78"/>
                <a:cs typeface="B Nazanin" panose="00000400000000000000" pitchFamily="2" charset="-78"/>
              </a:rPr>
              <a:t>بیاید</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و </a:t>
            </a:r>
            <a:r>
              <a:rPr lang="fa-IR" sz="2800" dirty="0">
                <a:solidFill>
                  <a:schemeClr val="tx1"/>
                </a:solidFill>
                <a:latin typeface="IRZar" panose="02000506000000020002" pitchFamily="2" charset="-78"/>
                <a:cs typeface="B Nazanin" panose="00000400000000000000" pitchFamily="2" charset="-78"/>
              </a:rPr>
              <a:t>ما موارد نقضش را در تاریخ </a:t>
            </a:r>
            <a:r>
              <a:rPr lang="fa-IR" sz="2800" u="sng" dirty="0">
                <a:solidFill>
                  <a:srgbClr val="FF0000"/>
                </a:solidFill>
                <a:latin typeface="IRZar" panose="02000506000000020002" pitchFamily="2" charset="-78"/>
                <a:cs typeface="B Nazanin" panose="00000400000000000000" pitchFamily="2" charset="-78"/>
              </a:rPr>
              <a:t>زیاد</a:t>
            </a:r>
            <a:r>
              <a:rPr lang="fa-IR" sz="2800" dirty="0">
                <a:solidFill>
                  <a:srgbClr val="FF0000"/>
                </a:solidFill>
                <a:latin typeface="IRZar" panose="02000506000000020002" pitchFamily="2" charset="-78"/>
                <a:cs typeface="B Nazanin" panose="00000400000000000000" pitchFamily="2" charset="-78"/>
              </a:rPr>
              <a:t> </a:t>
            </a:r>
            <a:r>
              <a:rPr lang="fa-IR" sz="2800" dirty="0">
                <a:solidFill>
                  <a:schemeClr val="tx1"/>
                </a:solidFill>
                <a:latin typeface="IRZar" panose="02000506000000020002" pitchFamily="2" charset="-78"/>
                <a:cs typeface="B Nazanin" panose="00000400000000000000" pitchFamily="2" charset="-78"/>
              </a:rPr>
              <a:t>داریم. روشن ترین </a:t>
            </a:r>
            <a:r>
              <a:rPr lang="fa-IR" sz="2800" dirty="0" smtClean="0">
                <a:solidFill>
                  <a:schemeClr val="tx1"/>
                </a:solidFill>
                <a:latin typeface="IRZar" panose="02000506000000020002" pitchFamily="2" charset="-78"/>
                <a:cs typeface="B Nazanin" panose="00000400000000000000" pitchFamily="2" charset="-78"/>
              </a:rPr>
              <a:t>مورد نقضش حضرت </a:t>
            </a:r>
            <a:r>
              <a:rPr lang="fa-IR" sz="2800" dirty="0">
                <a:solidFill>
                  <a:schemeClr val="tx1"/>
                </a:solidFill>
                <a:latin typeface="IRZar" panose="02000506000000020002" pitchFamily="2" charset="-78"/>
                <a:cs typeface="B Nazanin" panose="00000400000000000000" pitchFamily="2" charset="-78"/>
              </a:rPr>
              <a:t>هارون وصی حضرت موسی </a:t>
            </a:r>
            <a:r>
              <a:rPr lang="fa-IR" sz="2800" dirty="0" smtClean="0">
                <a:solidFill>
                  <a:schemeClr val="tx1"/>
                </a:solidFill>
                <a:latin typeface="IRZar" panose="02000506000000020002" pitchFamily="2" charset="-78"/>
                <a:cs typeface="B Nazanin" panose="00000400000000000000" pitchFamily="2" charset="-78"/>
              </a:rPr>
              <a:t>است.</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قرآن کریم میفرماید: « دو </a:t>
            </a:r>
            <a:r>
              <a:rPr lang="fa-IR" sz="2800" dirty="0">
                <a:solidFill>
                  <a:schemeClr val="tx1"/>
                </a:solidFill>
                <a:latin typeface="IRZar" panose="02000506000000020002" pitchFamily="2" charset="-78"/>
                <a:cs typeface="B Nazanin" panose="00000400000000000000" pitchFamily="2" charset="-78"/>
              </a:rPr>
              <a:t>نفرتان بروید سراغ فرعون </a:t>
            </a:r>
            <a:r>
              <a:rPr lang="fa-IR" sz="2800" dirty="0" smtClean="0">
                <a:solidFill>
                  <a:schemeClr val="tx1"/>
                </a:solidFill>
                <a:latin typeface="IRZar" panose="02000506000000020002" pitchFamily="2" charset="-78"/>
                <a:cs typeface="B Nazanin" panose="00000400000000000000" pitchFamily="2" charset="-78"/>
              </a:rPr>
              <a:t>و </a:t>
            </a:r>
            <a:r>
              <a:rPr lang="fa-IR" sz="2800" dirty="0">
                <a:solidFill>
                  <a:schemeClr val="tx1"/>
                </a:solidFill>
                <a:latin typeface="IRZar" panose="02000506000000020002" pitchFamily="2" charset="-78"/>
                <a:cs typeface="B Nazanin" panose="00000400000000000000" pitchFamily="2" charset="-78"/>
              </a:rPr>
              <a:t>بگویید ما رسولان پروردگار </a:t>
            </a:r>
            <a:r>
              <a:rPr lang="fa-IR" sz="2800" dirty="0" smtClean="0">
                <a:solidFill>
                  <a:schemeClr val="tx1"/>
                </a:solidFill>
                <a:latin typeface="IRZar" panose="02000506000000020002" pitchFamily="2" charset="-78"/>
                <a:cs typeface="B Nazanin" panose="00000400000000000000" pitchFamily="2" charset="-78"/>
              </a:rPr>
              <a:t>هستیم» یعنی </a:t>
            </a:r>
            <a:r>
              <a:rPr lang="fa-IR" sz="2800" dirty="0">
                <a:solidFill>
                  <a:schemeClr val="tx1"/>
                </a:solidFill>
                <a:latin typeface="IRZar" panose="02000506000000020002" pitchFamily="2" charset="-78"/>
                <a:cs typeface="B Nazanin" panose="00000400000000000000" pitchFamily="2" charset="-78"/>
              </a:rPr>
              <a:t>هر دوشان هم زمان </a:t>
            </a:r>
            <a:r>
              <a:rPr lang="fa-IR" sz="2800" dirty="0" smtClean="0">
                <a:solidFill>
                  <a:schemeClr val="tx1"/>
                </a:solidFill>
                <a:latin typeface="IRZar" panose="02000506000000020002" pitchFamily="2" charset="-78"/>
                <a:cs typeface="B Nazanin" panose="00000400000000000000" pitchFamily="2" charset="-78"/>
              </a:rPr>
              <a:t>با </a:t>
            </a:r>
            <a:r>
              <a:rPr lang="fa-IR" sz="2800" dirty="0">
                <a:solidFill>
                  <a:schemeClr val="tx1"/>
                </a:solidFill>
                <a:latin typeface="IRZar" panose="02000506000000020002" pitchFamily="2" charset="-78"/>
                <a:cs typeface="B Nazanin" panose="00000400000000000000" pitchFamily="2" charset="-78"/>
              </a:rPr>
              <a:t>هم أمر رسالت داشتند و موصی و وصی هر دو در </a:t>
            </a:r>
            <a:r>
              <a:rPr lang="fa-IR" sz="2800" dirty="0" smtClean="0">
                <a:solidFill>
                  <a:schemeClr val="tx1"/>
                </a:solidFill>
                <a:latin typeface="IRZar" panose="02000506000000020002" pitchFamily="2" charset="-78"/>
                <a:cs typeface="B Nazanin" panose="00000400000000000000" pitchFamily="2" charset="-78"/>
              </a:rPr>
              <a:t>یک </a:t>
            </a:r>
            <a:r>
              <a:rPr lang="fa-IR" sz="2800" dirty="0">
                <a:solidFill>
                  <a:schemeClr val="tx1"/>
                </a:solidFill>
                <a:latin typeface="IRZar" panose="02000506000000020002" pitchFamily="2" charset="-78"/>
                <a:cs typeface="B Nazanin" panose="00000400000000000000" pitchFamily="2" charset="-78"/>
              </a:rPr>
              <a:t>زمان فرستاده شدند. </a:t>
            </a:r>
            <a:r>
              <a:rPr lang="fa-IR" sz="2800" dirty="0" smtClean="0">
                <a:solidFill>
                  <a:schemeClr val="tx1"/>
                </a:solidFill>
                <a:latin typeface="IRZar" panose="02000506000000020002" pitchFamily="2" charset="-78"/>
                <a:cs typeface="B Nazanin" panose="00000400000000000000" pitchFamily="2" charset="-78"/>
              </a:rPr>
              <a:t>پس اشکالی </a:t>
            </a:r>
            <a:r>
              <a:rPr lang="fa-IR" sz="2800" dirty="0">
                <a:solidFill>
                  <a:schemeClr val="tx1"/>
                </a:solidFill>
                <a:latin typeface="IRZar" panose="02000506000000020002" pitchFamily="2" charset="-78"/>
                <a:cs typeface="B Nazanin" panose="00000400000000000000" pitchFamily="2" charset="-78"/>
              </a:rPr>
              <a:t>ندارد و </a:t>
            </a:r>
            <a:r>
              <a:rPr lang="fa-IR" sz="2800" dirty="0" smtClean="0">
                <a:solidFill>
                  <a:schemeClr val="tx1"/>
                </a:solidFill>
                <a:latin typeface="IRZar" panose="02000506000000020002" pitchFamily="2" charset="-78"/>
                <a:cs typeface="B Nazanin" panose="00000400000000000000" pitchFamily="2" charset="-78"/>
              </a:rPr>
              <a:t>می دانیم </a:t>
            </a:r>
            <a:r>
              <a:rPr lang="fa-IR" sz="2800" dirty="0">
                <a:solidFill>
                  <a:schemeClr val="tx1"/>
                </a:solidFill>
                <a:latin typeface="IRZar" panose="02000506000000020002" pitchFamily="2" charset="-78"/>
                <a:cs typeface="B Nazanin" panose="00000400000000000000" pitchFamily="2" charset="-78"/>
              </a:rPr>
              <a:t>حضرت هارون قبل از حضرت موسی از </a:t>
            </a:r>
            <a:r>
              <a:rPr lang="fa-IR" sz="2800" dirty="0" smtClean="0">
                <a:solidFill>
                  <a:schemeClr val="tx1"/>
                </a:solidFill>
                <a:latin typeface="IRZar" panose="02000506000000020002" pitchFamily="2" charset="-78"/>
                <a:cs typeface="B Nazanin" panose="00000400000000000000" pitchFamily="2" charset="-78"/>
              </a:rPr>
              <a:t>دنیا رفت و بعد </a:t>
            </a:r>
            <a:r>
              <a:rPr lang="fa-IR" sz="2800" dirty="0">
                <a:solidFill>
                  <a:schemeClr val="tx1"/>
                </a:solidFill>
                <a:latin typeface="IRZar" panose="02000506000000020002" pitchFamily="2" charset="-78"/>
                <a:cs typeface="B Nazanin" panose="00000400000000000000" pitchFamily="2" charset="-78"/>
              </a:rPr>
              <a:t>از حضرت موسی نبود که بخواهد وصایت و خلافت بکند بلکه </a:t>
            </a:r>
            <a:r>
              <a:rPr lang="fa-IR" sz="2800" dirty="0" smtClean="0">
                <a:solidFill>
                  <a:schemeClr val="tx1"/>
                </a:solidFill>
                <a:latin typeface="IRZar" panose="02000506000000020002" pitchFamily="2" charset="-78"/>
                <a:cs typeface="B Nazanin" panose="00000400000000000000" pitchFamily="2" charset="-78"/>
              </a:rPr>
              <a:t>یوشع بن</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نون </a:t>
            </a:r>
            <a:r>
              <a:rPr lang="fa-IR" sz="2800" dirty="0">
                <a:solidFill>
                  <a:schemeClr val="tx1"/>
                </a:solidFill>
                <a:latin typeface="IRZar" panose="02000506000000020002" pitchFamily="2" charset="-78"/>
                <a:cs typeface="B Nazanin" panose="00000400000000000000" pitchFamily="2" charset="-78"/>
              </a:rPr>
              <a:t>وصی و خلیفه حضرت موسی شد. اما عمده </a:t>
            </a:r>
            <a:r>
              <a:rPr lang="fa-IR" sz="2800" dirty="0" smtClean="0">
                <a:solidFill>
                  <a:schemeClr val="tx1"/>
                </a:solidFill>
                <a:latin typeface="IRZar" panose="02000506000000020002" pitchFamily="2" charset="-78"/>
                <a:cs typeface="B Nazanin" panose="00000400000000000000" pitchFamily="2" charset="-78"/>
              </a:rPr>
              <a:t>خلافت حضرت هارون </a:t>
            </a:r>
            <a:endParaRPr lang="fa-IR" sz="2800" dirty="0">
              <a:solidFill>
                <a:schemeClr val="tx1"/>
              </a:solidFill>
              <a:latin typeface="IRZar" panose="02000506000000020002" pitchFamily="2" charset="-78"/>
              <a:cs typeface="B Nazanin" panose="00000400000000000000" pitchFamily="2" charset="-78"/>
            </a:endParaRPr>
          </a:p>
        </p:txBody>
      </p:sp>
    </p:spTree>
    <p:extLst>
      <p:ext uri="{BB962C8B-B14F-4D97-AF65-F5344CB8AC3E}">
        <p14:creationId xmlns:p14="http://schemas.microsoft.com/office/powerpoint/2010/main" val="1341976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2600" b="1" dirty="0">
                <a:solidFill>
                  <a:schemeClr val="tx1"/>
                </a:solidFill>
                <a:latin typeface="IRZar" panose="02000506000000020002" pitchFamily="2" charset="-78"/>
                <a:cs typeface="B Nazanin" panose="00000400000000000000" pitchFamily="2" charset="-78"/>
              </a:rPr>
              <a:t>ثُمَّ ضَرَبَ بِيَدِهِ عَلَى الْحُسَيْنِ عَلَيْهِ السَّلَامُ فَقَالَ: يَا سَلْمَانُ‏، مَهْدِيُ‏ أُمَّتِي‏ الَّذِي يَمْلَأُ الْأَرْضَ قِسْطاً وَ عَدْلًا كَمَا مُلِئَتْ جَوْراً وَ ظُلْماً مِنْ وُلْدِ هَذَا. إِمَامُ بْنُ إِمَامٍ، عَالِمُ بْنُ عَالِمٍ، وَصِيُّ بْنُ وَصِيٍّ، أَبُوهُ الَّذِي يَلِيهِ إِمَامٌ وَصِيٌّ عَالِمٌ.</a:t>
            </a:r>
            <a:endParaRPr lang="en-US" sz="2600" b="1" dirty="0">
              <a:solidFill>
                <a:schemeClr val="tx1"/>
              </a:solidFill>
              <a:latin typeface="IRZar" panose="02000506000000020002" pitchFamily="2" charset="-78"/>
              <a:cs typeface="B Nazanin" panose="00000400000000000000" pitchFamily="2" charset="-78"/>
            </a:endParaRPr>
          </a:p>
          <a:p>
            <a:pPr algn="just">
              <a:lnSpc>
                <a:spcPct val="150000"/>
              </a:lnSpc>
            </a:pPr>
            <a:r>
              <a:rPr lang="fa-IR" sz="2600" b="1" dirty="0">
                <a:solidFill>
                  <a:schemeClr val="tx1"/>
                </a:solidFill>
                <a:latin typeface="IRZar" panose="02000506000000020002" pitchFamily="2" charset="-78"/>
                <a:cs typeface="B Nazanin" panose="00000400000000000000" pitchFamily="2" charset="-78"/>
              </a:rPr>
              <a:t>قَالَ: قُلْتُ: يَا نَبِيَّ اللَّهِ، الْمَهْدِيُّ أَفْضَلُ أَمْ أَبُوهُ قَالَ: أَبُوهُ أَفْضَلُ </a:t>
            </a:r>
            <a:r>
              <a:rPr lang="fa-IR" sz="2600" b="1" dirty="0" smtClean="0">
                <a:solidFill>
                  <a:schemeClr val="tx1"/>
                </a:solidFill>
                <a:latin typeface="IRZar" panose="02000506000000020002" pitchFamily="2" charset="-78"/>
                <a:cs typeface="B Nazanin" panose="00000400000000000000" pitchFamily="2" charset="-78"/>
              </a:rPr>
              <a:t>مِنْه </a:t>
            </a:r>
            <a:r>
              <a:rPr lang="fa-IR" sz="1800" b="1" dirty="0" smtClean="0">
                <a:solidFill>
                  <a:schemeClr val="tx1"/>
                </a:solidFill>
                <a:latin typeface="IRZar" panose="02000506000000020002" pitchFamily="2" charset="-78"/>
                <a:cs typeface="B Nazanin" panose="00000400000000000000" pitchFamily="2" charset="-78"/>
              </a:rPr>
              <a:t>(</a:t>
            </a:r>
            <a:r>
              <a:rPr lang="fa-IR" sz="1800" dirty="0" smtClean="0">
                <a:cs typeface="B Nazanin" panose="00000400000000000000" pitchFamily="2" charset="-78"/>
              </a:rPr>
              <a:t>کتاب </a:t>
            </a:r>
            <a:r>
              <a:rPr lang="fa-IR" sz="1800" dirty="0">
                <a:cs typeface="B Nazanin" panose="00000400000000000000" pitchFamily="2" charset="-78"/>
              </a:rPr>
              <a:t>سلیم ج 2 ص </a:t>
            </a:r>
            <a:r>
              <a:rPr lang="fa-IR" sz="1800" dirty="0" smtClean="0">
                <a:cs typeface="B Nazanin" panose="00000400000000000000" pitchFamily="2" charset="-78"/>
              </a:rPr>
              <a:t>910)</a:t>
            </a:r>
            <a:endParaRPr lang="fa-IR" sz="1800" b="1"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525479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حال اگر بپرسید مگر در روایات نگفته که مهدی افضل از ائمه </a:t>
            </a:r>
            <a:r>
              <a:rPr lang="fa-IR" sz="2800" dirty="0" smtClean="0">
                <a:solidFill>
                  <a:schemeClr val="tx1"/>
                </a:solidFill>
                <a:latin typeface="IRZar" panose="02000506000000020002" pitchFamily="2" charset="-78"/>
                <a:cs typeface="B Nazanin" panose="00000400000000000000" pitchFamily="2" charset="-78"/>
              </a:rPr>
              <a:t>است؟ می </a:t>
            </a:r>
            <a:r>
              <a:rPr lang="fa-IR" sz="2800" dirty="0">
                <a:solidFill>
                  <a:schemeClr val="tx1"/>
                </a:solidFill>
                <a:latin typeface="IRZar" panose="02000506000000020002" pitchFamily="2" charset="-78"/>
                <a:cs typeface="B Nazanin" panose="00000400000000000000" pitchFamily="2" charset="-78"/>
              </a:rPr>
              <a:t>گوییم:</a:t>
            </a:r>
          </a:p>
          <a:p>
            <a:pPr algn="just">
              <a:lnSpc>
                <a:spcPct val="150000"/>
              </a:lnSpc>
            </a:pPr>
            <a:r>
              <a:rPr lang="fa-IR" sz="2800" dirty="0">
                <a:solidFill>
                  <a:schemeClr val="tx1"/>
                </a:solidFill>
                <a:latin typeface="IRZar" panose="02000506000000020002" pitchFamily="2" charset="-78"/>
                <a:cs typeface="B Nazanin" panose="00000400000000000000" pitchFamily="2" charset="-78"/>
              </a:rPr>
              <a:t>روایاتی که درباره افضلیت ائمه از یکدیگر رسیده تعابیر مختلفی دارد </a:t>
            </a:r>
            <a:r>
              <a:rPr lang="fa-IR" sz="2800" dirty="0" smtClean="0">
                <a:solidFill>
                  <a:schemeClr val="tx1"/>
                </a:solidFill>
                <a:latin typeface="IRZar" panose="02000506000000020002" pitchFamily="2" charset="-78"/>
                <a:cs typeface="B Nazanin" panose="00000400000000000000" pitchFamily="2" charset="-78"/>
              </a:rPr>
              <a:t>که</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می توان </a:t>
            </a:r>
            <a:r>
              <a:rPr lang="fa-IR" sz="2800" dirty="0">
                <a:solidFill>
                  <a:schemeClr val="tx1"/>
                </a:solidFill>
                <a:latin typeface="IRZar" panose="02000506000000020002" pitchFamily="2" charset="-78"/>
                <a:cs typeface="B Nazanin" panose="00000400000000000000" pitchFamily="2" charset="-78"/>
              </a:rPr>
              <a:t>آنها را به ۳ قسم تقسیم کرد و البته </a:t>
            </a:r>
            <a:r>
              <a:rPr lang="fa-IR" sz="2800" u="sng" dirty="0">
                <a:solidFill>
                  <a:srgbClr val="FF0000"/>
                </a:solidFill>
                <a:latin typeface="IRZar" panose="02000506000000020002" pitchFamily="2" charset="-78"/>
                <a:cs typeface="B Nazanin" panose="00000400000000000000" pitchFamily="2" charset="-78"/>
              </a:rPr>
              <a:t>هیچ تعارضی </a:t>
            </a:r>
            <a:r>
              <a:rPr lang="fa-IR" sz="2800" dirty="0">
                <a:solidFill>
                  <a:schemeClr val="tx1"/>
                </a:solidFill>
                <a:latin typeface="IRZar" panose="02000506000000020002" pitchFamily="2" charset="-78"/>
                <a:cs typeface="B Nazanin" panose="00000400000000000000" pitchFamily="2" charset="-78"/>
              </a:rPr>
              <a:t>با هم ندارند</a:t>
            </a:r>
            <a:r>
              <a:rPr lang="fa-IR" sz="2800" dirty="0" smtClean="0">
                <a:solidFill>
                  <a:schemeClr val="tx1"/>
                </a:solidFill>
                <a:latin typeface="IRZar" panose="02000506000000020002" pitchFamily="2" charset="-78"/>
                <a:cs typeface="B Nazanin" panose="00000400000000000000" pitchFamily="2" charset="-78"/>
              </a:rPr>
              <a:t>:</a:t>
            </a:r>
          </a:p>
          <a:p>
            <a:pPr algn="just">
              <a:lnSpc>
                <a:spcPct val="150000"/>
              </a:lnSpc>
            </a:pPr>
            <a:r>
              <a:rPr lang="fa-IR" sz="2800" dirty="0"/>
              <a:t>۱- </a:t>
            </a:r>
            <a:r>
              <a:rPr lang="fa-IR" sz="2800" dirty="0">
                <a:solidFill>
                  <a:schemeClr val="tx1"/>
                </a:solidFill>
                <a:latin typeface="IRZar" panose="02000506000000020002" pitchFamily="2" charset="-78"/>
                <a:cs typeface="B Nazanin" panose="00000400000000000000" pitchFamily="2" charset="-78"/>
              </a:rPr>
              <a:t>از هر </a:t>
            </a:r>
            <a:r>
              <a:rPr lang="fa-IR" sz="2800" dirty="0" smtClean="0">
                <a:solidFill>
                  <a:schemeClr val="tx1"/>
                </a:solidFill>
                <a:latin typeface="IRZar" panose="02000506000000020002" pitchFamily="2" charset="-78"/>
                <a:cs typeface="B Nazanin" panose="00000400000000000000" pitchFamily="2" charset="-78"/>
              </a:rPr>
              <a:t>حیث </a:t>
            </a:r>
            <a:r>
              <a:rPr lang="fa-IR" sz="2800" dirty="0">
                <a:solidFill>
                  <a:schemeClr val="tx1"/>
                </a:solidFill>
                <a:latin typeface="IRZar" panose="02000506000000020002" pitchFamily="2" charset="-78"/>
                <a:cs typeface="B Nazanin" panose="00000400000000000000" pitchFamily="2" charset="-78"/>
              </a:rPr>
              <a:t>هر امامی افضل از امام بعد است چون امام او نیز هست</a:t>
            </a:r>
            <a:r>
              <a:rPr lang="fa-IR" sz="2800" dirty="0" smtClean="0">
                <a:solidFill>
                  <a:schemeClr val="tx1"/>
                </a:solidFill>
                <a:latin typeface="IRZar" panose="02000506000000020002" pitchFamily="2" charset="-78"/>
                <a:cs typeface="B Nazanin" panose="00000400000000000000" pitchFamily="2" charset="-78"/>
              </a:rPr>
              <a:t>؛ </a:t>
            </a:r>
            <a:r>
              <a:rPr lang="fa-IR" sz="2800" dirty="0">
                <a:solidFill>
                  <a:schemeClr val="tx1"/>
                </a:solidFill>
                <a:latin typeface="IRZar" panose="02000506000000020002" pitchFamily="2" charset="-78"/>
                <a:cs typeface="B Nazanin" panose="00000400000000000000" pitchFamily="2" charset="-78"/>
              </a:rPr>
              <a:t>و این در روایت بیان </a:t>
            </a:r>
            <a:r>
              <a:rPr lang="fa-IR" sz="2800" dirty="0" smtClean="0">
                <a:solidFill>
                  <a:schemeClr val="tx1"/>
                </a:solidFill>
                <a:latin typeface="IRZar" panose="02000506000000020002" pitchFamily="2" charset="-78"/>
                <a:cs typeface="B Nazanin" panose="00000400000000000000" pitchFamily="2" charset="-78"/>
              </a:rPr>
              <a:t>شده که «الاول خیر من الاخر لانّه امامه و الاخر وصی الاول» </a:t>
            </a:r>
            <a:r>
              <a:rPr lang="fa-IR" sz="1900" dirty="0">
                <a:solidFill>
                  <a:schemeClr val="tx1"/>
                </a:solidFill>
                <a:latin typeface="IRZar" panose="02000506000000020002" pitchFamily="2" charset="-78"/>
                <a:cs typeface="B Nazanin" panose="00000400000000000000" pitchFamily="2" charset="-78"/>
              </a:rPr>
              <a:t>(کتاب سلیم ج 2 ص 568)</a:t>
            </a:r>
          </a:p>
          <a:p>
            <a:pPr>
              <a:lnSpc>
                <a:spcPct val="150000"/>
              </a:lnSpc>
            </a:pPr>
            <a:r>
              <a:rPr lang="fa-IR" sz="2800" dirty="0" smtClean="0">
                <a:solidFill>
                  <a:schemeClr val="tx1"/>
                </a:solidFill>
                <a:latin typeface="IRZar" panose="02000506000000020002" pitchFamily="2" charset="-78"/>
                <a:cs typeface="B Nazanin" panose="00000400000000000000" pitchFamily="2" charset="-78"/>
              </a:rPr>
              <a:t>. </a:t>
            </a: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597490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2600" dirty="0">
                <a:solidFill>
                  <a:schemeClr val="tx1"/>
                </a:solidFill>
                <a:latin typeface="IRZar" panose="02000506000000020002" pitchFamily="2" charset="-78"/>
                <a:cs typeface="B Nazanin" panose="00000400000000000000" pitchFamily="2" charset="-78"/>
              </a:rPr>
              <a:t>2- از حیث دیگر قائم علیه السلام  افضل از ائمه تسعه </a:t>
            </a:r>
            <a:r>
              <a:rPr lang="fa-IR" sz="2600" dirty="0" smtClean="0">
                <a:solidFill>
                  <a:schemeClr val="tx1"/>
                </a:solidFill>
                <a:latin typeface="IRZar" panose="02000506000000020002" pitchFamily="2" charset="-78"/>
                <a:cs typeface="B Nazanin" panose="00000400000000000000" pitchFamily="2" charset="-78"/>
              </a:rPr>
              <a:t>می باشد </a:t>
            </a:r>
            <a:r>
              <a:rPr lang="fa-IR" sz="2600" dirty="0">
                <a:solidFill>
                  <a:schemeClr val="tx1"/>
                </a:solidFill>
                <a:latin typeface="IRZar" panose="02000506000000020002" pitchFamily="2" charset="-78"/>
                <a:cs typeface="B Nazanin" panose="00000400000000000000" pitchFamily="2" charset="-78"/>
              </a:rPr>
              <a:t>زیرا قائم و </a:t>
            </a:r>
            <a:r>
              <a:rPr lang="fa-IR" sz="2600" dirty="0" smtClean="0">
                <a:solidFill>
                  <a:schemeClr val="tx1"/>
                </a:solidFill>
                <a:latin typeface="IRZar" panose="02000506000000020002" pitchFamily="2" charset="-78"/>
                <a:cs typeface="B Nazanin" panose="00000400000000000000" pitchFamily="2" charset="-78"/>
              </a:rPr>
              <a:t>موعود </a:t>
            </a:r>
            <a:r>
              <a:rPr lang="fa-IR" sz="2600" dirty="0">
                <a:solidFill>
                  <a:schemeClr val="tx1"/>
                </a:solidFill>
                <a:latin typeface="IRZar" panose="02000506000000020002" pitchFamily="2" charset="-78"/>
                <a:cs typeface="B Nazanin" panose="00000400000000000000" pitchFamily="2" charset="-78"/>
              </a:rPr>
              <a:t>الهی است؛ که این مطلی نیز در بعضی روایات تذکر داده شده </a:t>
            </a:r>
            <a:r>
              <a:rPr lang="fa-IR" sz="2600" dirty="0" smtClean="0">
                <a:solidFill>
                  <a:schemeClr val="tx1"/>
                </a:solidFill>
                <a:latin typeface="IRZar" panose="02000506000000020002" pitchFamily="2" charset="-78"/>
                <a:cs typeface="B Nazanin" panose="00000400000000000000" pitchFamily="2" charset="-78"/>
              </a:rPr>
              <a:t>است. </a:t>
            </a:r>
            <a:endParaRPr lang="en-US" sz="2600" dirty="0" smtClean="0">
              <a:solidFill>
                <a:schemeClr val="tx1"/>
              </a:solidFill>
              <a:latin typeface="IRZar" panose="02000506000000020002" pitchFamily="2" charset="-78"/>
              <a:cs typeface="B Nazanin" panose="00000400000000000000" pitchFamily="2" charset="-78"/>
            </a:endParaRPr>
          </a:p>
          <a:p>
            <a:pPr algn="just">
              <a:lnSpc>
                <a:spcPct val="150000"/>
              </a:lnSpc>
            </a:pPr>
            <a:r>
              <a:rPr lang="fa-IR" sz="2600" dirty="0" smtClean="0">
                <a:solidFill>
                  <a:schemeClr val="tx1"/>
                </a:solidFill>
                <a:latin typeface="IRZar" panose="02000506000000020002" pitchFamily="2" charset="-78"/>
                <a:cs typeface="B Nazanin" panose="00000400000000000000" pitchFamily="2" charset="-78"/>
              </a:rPr>
              <a:t>«وَ </a:t>
            </a:r>
            <a:r>
              <a:rPr lang="fa-IR" sz="2600" dirty="0">
                <a:solidFill>
                  <a:schemeClr val="tx1"/>
                </a:solidFill>
                <a:latin typeface="IRZar" panose="02000506000000020002" pitchFamily="2" charset="-78"/>
                <a:cs typeface="B Nazanin" panose="00000400000000000000" pitchFamily="2" charset="-78"/>
              </a:rPr>
              <a:t>قَالَ لَهُ: يَا أَبَا عَبْدِ اللَّهِ أَنْتَ سَيِّدٌ مِنْ سَادَةٍ؛ وَ أَنْتَ إِمَامٌ ابْنُ إِمَامٍ، أَخُو إِمَامٍ أَبُو أَئِمَّةٍ تِسْعَةٍ تَاسِعُهُمْ </a:t>
            </a:r>
            <a:r>
              <a:rPr lang="fa-IR" sz="2600" dirty="0">
                <a:solidFill>
                  <a:srgbClr val="FF0000"/>
                </a:solidFill>
                <a:latin typeface="IRZar" panose="02000506000000020002" pitchFamily="2" charset="-78"/>
                <a:cs typeface="B Nazanin" panose="00000400000000000000" pitchFamily="2" charset="-78"/>
              </a:rPr>
              <a:t>قَائِمُهُمْ</a:t>
            </a:r>
            <a:r>
              <a:rPr lang="fa-IR" sz="2600" dirty="0">
                <a:solidFill>
                  <a:schemeClr val="tx1"/>
                </a:solidFill>
                <a:latin typeface="IRZar" panose="02000506000000020002" pitchFamily="2" charset="-78"/>
                <a:cs typeface="B Nazanin" panose="00000400000000000000" pitchFamily="2" charset="-78"/>
              </a:rPr>
              <a:t>، إِمَامُهُمْ أَعْلَمُهُمْ أَحْكَمُهُمْ </a:t>
            </a:r>
            <a:r>
              <a:rPr lang="fa-IR" sz="2600" dirty="0">
                <a:solidFill>
                  <a:srgbClr val="FF0000"/>
                </a:solidFill>
                <a:latin typeface="IRZar" panose="02000506000000020002" pitchFamily="2" charset="-78"/>
                <a:cs typeface="B Nazanin" panose="00000400000000000000" pitchFamily="2" charset="-78"/>
              </a:rPr>
              <a:t>أَفْضَلُهُم</a:t>
            </a:r>
            <a:r>
              <a:rPr lang="fa-IR" sz="2600" dirty="0" smtClean="0">
                <a:solidFill>
                  <a:schemeClr val="tx1"/>
                </a:solidFill>
                <a:latin typeface="IRZar" panose="02000506000000020002" pitchFamily="2" charset="-78"/>
                <a:cs typeface="B Nazanin" panose="00000400000000000000" pitchFamily="2" charset="-78"/>
              </a:rPr>
              <a:t>‏» </a:t>
            </a:r>
            <a:r>
              <a:rPr lang="fa-IR" sz="1800" dirty="0">
                <a:solidFill>
                  <a:schemeClr val="tx1"/>
                </a:solidFill>
                <a:latin typeface="IRZar" panose="02000506000000020002" pitchFamily="2" charset="-78"/>
                <a:cs typeface="B Nazanin" panose="00000400000000000000" pitchFamily="2" charset="-78"/>
              </a:rPr>
              <a:t>(مقتضب الأثر في النص على الأئمة الإثني عشرص 9</a:t>
            </a:r>
            <a:r>
              <a:rPr lang="fa-IR" sz="1800" dirty="0" smtClean="0">
                <a:solidFill>
                  <a:schemeClr val="tx1"/>
                </a:solidFill>
                <a:latin typeface="IRZar" panose="02000506000000020002" pitchFamily="2" charset="-78"/>
                <a:cs typeface="B Nazanin" panose="00000400000000000000" pitchFamily="2" charset="-78"/>
              </a:rPr>
              <a:t>)</a:t>
            </a:r>
            <a:endParaRPr lang="fa-IR" sz="26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819175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3- و از حیث سوم تمام ائمه </a:t>
            </a:r>
            <a:r>
              <a:rPr lang="fa-IR" sz="2800" dirty="0" smtClean="0">
                <a:solidFill>
                  <a:schemeClr val="tx1"/>
                </a:solidFill>
                <a:latin typeface="IRZar" panose="02000506000000020002" pitchFamily="2" charset="-78"/>
                <a:cs typeface="B Nazanin" panose="00000400000000000000" pitchFamily="2" charset="-78"/>
              </a:rPr>
              <a:t>علیهم السلام در </a:t>
            </a:r>
            <a:r>
              <a:rPr lang="fa-IR" sz="2800" dirty="0">
                <a:solidFill>
                  <a:schemeClr val="tx1"/>
                </a:solidFill>
                <a:latin typeface="IRZar" panose="02000506000000020002" pitchFamily="2" charset="-78"/>
                <a:cs typeface="B Nazanin" panose="00000400000000000000" pitchFamily="2" charset="-78"/>
              </a:rPr>
              <a:t>فضل و منزلت یکسان می باشند؛ که در </a:t>
            </a:r>
            <a:r>
              <a:rPr lang="fa-IR" sz="2800" dirty="0" smtClean="0">
                <a:solidFill>
                  <a:schemeClr val="tx1"/>
                </a:solidFill>
                <a:latin typeface="IRZar" panose="02000506000000020002" pitchFamily="2" charset="-78"/>
                <a:cs typeface="B Nazanin" panose="00000400000000000000" pitchFamily="2" charset="-78"/>
              </a:rPr>
              <a:t>این مورد </a:t>
            </a:r>
            <a:r>
              <a:rPr lang="fa-IR" sz="2800" dirty="0">
                <a:solidFill>
                  <a:schemeClr val="tx1"/>
                </a:solidFill>
                <a:latin typeface="IRZar" panose="02000506000000020002" pitchFamily="2" charset="-78"/>
                <a:cs typeface="B Nazanin" panose="00000400000000000000" pitchFamily="2" charset="-78"/>
              </a:rPr>
              <a:t>نیز روایات زیادی از اهل </a:t>
            </a:r>
            <a:r>
              <a:rPr lang="fa-IR" sz="2800" dirty="0" smtClean="0">
                <a:solidFill>
                  <a:schemeClr val="tx1"/>
                </a:solidFill>
                <a:latin typeface="IRZar" panose="02000506000000020002" pitchFamily="2" charset="-78"/>
                <a:cs typeface="B Nazanin" panose="00000400000000000000" pitchFamily="2" charset="-78"/>
              </a:rPr>
              <a:t>بیت علیهم السلام </a:t>
            </a:r>
            <a:r>
              <a:rPr lang="fa-IR" sz="2800" dirty="0">
                <a:solidFill>
                  <a:schemeClr val="tx1"/>
                </a:solidFill>
                <a:latin typeface="IRZar" panose="02000506000000020002" pitchFamily="2" charset="-78"/>
                <a:cs typeface="B Nazanin" panose="00000400000000000000" pitchFamily="2" charset="-78"/>
              </a:rPr>
              <a:t>وارد شده، از جمله</a:t>
            </a:r>
            <a:r>
              <a:rPr lang="fa-IR" sz="2800" dirty="0" smtClean="0">
                <a:solidFill>
                  <a:schemeClr val="tx1"/>
                </a:solidFill>
                <a:latin typeface="IRZar" panose="02000506000000020002" pitchFamily="2" charset="-78"/>
                <a:cs typeface="B Nazanin" panose="00000400000000000000" pitchFamily="2" charset="-78"/>
              </a:rPr>
              <a:t>:</a:t>
            </a:r>
          </a:p>
          <a:p>
            <a:pPr algn="just">
              <a:lnSpc>
                <a:spcPct val="150000"/>
              </a:lnSpc>
            </a:pPr>
            <a:r>
              <a:rPr lang="fa-IR" sz="2800" dirty="0">
                <a:solidFill>
                  <a:schemeClr val="tx1"/>
                </a:solidFill>
                <a:latin typeface="IRZar" panose="02000506000000020002" pitchFamily="2" charset="-78"/>
                <a:cs typeface="B Nazanin" panose="00000400000000000000" pitchFamily="2" charset="-78"/>
              </a:rPr>
              <a:t>امام </a:t>
            </a:r>
            <a:r>
              <a:rPr lang="fa-IR" sz="2800" dirty="0" smtClean="0">
                <a:solidFill>
                  <a:schemeClr val="tx1"/>
                </a:solidFill>
                <a:latin typeface="IRZar" panose="02000506000000020002" pitchFamily="2" charset="-78"/>
                <a:cs typeface="B Nazanin" panose="00000400000000000000" pitchFamily="2" charset="-78"/>
              </a:rPr>
              <a:t>حسین</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علیه السلام  </a:t>
            </a:r>
            <a:r>
              <a:rPr lang="fa-IR" sz="2800" dirty="0">
                <a:solidFill>
                  <a:schemeClr val="tx1"/>
                </a:solidFill>
                <a:latin typeface="IRZar" panose="02000506000000020002" pitchFamily="2" charset="-78"/>
                <a:cs typeface="B Nazanin" panose="00000400000000000000" pitchFamily="2" charset="-78"/>
              </a:rPr>
              <a:t>می فرمایند: جدّم رسول خدا </a:t>
            </a:r>
            <a:r>
              <a:rPr lang="fa-IR" sz="2800" dirty="0" smtClean="0">
                <a:solidFill>
                  <a:schemeClr val="tx1"/>
                </a:solidFill>
                <a:latin typeface="IRZar" panose="02000506000000020002" pitchFamily="2" charset="-78"/>
                <a:cs typeface="B Nazanin" panose="00000400000000000000" pitchFamily="2" charset="-78"/>
              </a:rPr>
              <a:t>صل الله علیه و آله فرمودند</a:t>
            </a:r>
            <a:r>
              <a:rPr lang="fa-IR" sz="2800" dirty="0">
                <a:solidFill>
                  <a:schemeClr val="tx1"/>
                </a:solidFill>
                <a:latin typeface="IRZar" panose="02000506000000020002" pitchFamily="2" charset="-78"/>
                <a:cs typeface="B Nazanin" panose="00000400000000000000" pitchFamily="2" charset="-78"/>
              </a:rPr>
              <a:t>: ای حسین! خداوند از صلب تو 9 امام برگزید که نهمین آنها قائم ایشان است و همه شما در فضیلت و منزلت نزد خدای تعالی برابرید</a:t>
            </a:r>
            <a:r>
              <a:rPr lang="fa-IR" sz="2800" dirty="0" smtClean="0">
                <a:solidFill>
                  <a:schemeClr val="tx1"/>
                </a:solidFill>
                <a:latin typeface="IRZar" panose="02000506000000020002" pitchFamily="2" charset="-78"/>
                <a:cs typeface="B Nazanin" panose="00000400000000000000" pitchFamily="2" charset="-78"/>
              </a:rPr>
              <a:t>:</a:t>
            </a:r>
          </a:p>
          <a:p>
            <a:pPr algn="just">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537027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lnSpc>
                <a:spcPct val="150000"/>
              </a:lnSpc>
            </a:pPr>
            <a:r>
              <a:rPr lang="fa-IR" sz="2800" b="1" dirty="0">
                <a:solidFill>
                  <a:schemeClr val="tx1"/>
                </a:solidFill>
                <a:cs typeface="B Nazanin" panose="00000400000000000000" pitchFamily="2" charset="-78"/>
              </a:rPr>
              <a:t>دَخَلْتُ أَنَا وَ أَخِي عَلَى جَدِّي رَسُولِ اللَّهِ ص فَأَجْلَسَنِي عَلَى فَخِذِهِ وَ أَجْلَسَ أَخِيَ الْحَسَنَ عَلَى فَخِذِهِ الْأُخْرَى ثُمَّ قَبَّلَنَا وَ قَالَ بِأَبِي أَنْتُمَا مِنْ إِمَامَيْنِ صَالِحَيْنِ‏ اخْتَارَكُمَا اللَّهُ مِنِّي وَ مِنْ أَبِيكُمَا وَ أُمِّكُمَا وَ </a:t>
            </a:r>
            <a:r>
              <a:rPr lang="fa-IR" sz="2800" b="1" dirty="0">
                <a:solidFill>
                  <a:srgbClr val="FF0000"/>
                </a:solidFill>
                <a:cs typeface="B Nazanin" panose="00000400000000000000" pitchFamily="2" charset="-78"/>
              </a:rPr>
              <a:t>اخْتَارَ مِنْ‏ صُلْبِكَ‏ يَا حُسَيْنُ‏ تِسْعَةَ أَئِمَّةٍ تَاسِعُهُمْ قَائِمُهُمْ‏ وَ كُلُّكُمْ فِي الْفَضْلِ وَ الْمَنْزِلَةِ عِنْدَ اللَّهِ تَعَالَى </a:t>
            </a:r>
            <a:r>
              <a:rPr lang="fa-IR" sz="2800" b="1" dirty="0" smtClean="0">
                <a:solidFill>
                  <a:srgbClr val="FF0000"/>
                </a:solidFill>
                <a:cs typeface="B Nazanin" panose="00000400000000000000" pitchFamily="2" charset="-78"/>
              </a:rPr>
              <a:t>سَوَاء. </a:t>
            </a:r>
            <a:r>
              <a:rPr lang="fa-IR" sz="1800" b="1" dirty="0" smtClean="0">
                <a:solidFill>
                  <a:schemeClr val="tx1"/>
                </a:solidFill>
                <a:cs typeface="B Nazanin" panose="00000400000000000000" pitchFamily="2" charset="-78"/>
              </a:rPr>
              <a:t>(کمال الدین ج1 ص 269)</a:t>
            </a:r>
            <a:endParaRPr lang="en-US" sz="1800" b="1" dirty="0">
              <a:solidFill>
                <a:schemeClr val="tx1"/>
              </a:solidFill>
              <a:cs typeface="B Nazanin" panose="00000400000000000000" pitchFamily="2" charset="-78"/>
            </a:endParaRPr>
          </a:p>
          <a:p>
            <a:pPr algn="justLow">
              <a:lnSpc>
                <a:spcPct val="150000"/>
              </a:lnSpc>
            </a:pPr>
            <a:endParaRPr lang="fa-IR" sz="2800" b="1" dirty="0">
              <a:solidFill>
                <a:schemeClr val="tx1"/>
              </a:solidFill>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905363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پس روایات زیاد که هیچ حتی یک روایت نداریم که مهدی اول باید قبل از پدرش بیاید و اگر شما تا صبح روایت بیاورید و تاویل ببرید ما هم تا صبح جواب همه اش را منصفانه داده فریبکاری فرقه یمانی را برای مردم آشکار می کنیم</a:t>
            </a:r>
            <a:r>
              <a:rPr lang="fa-IR" sz="2800" dirty="0" smtClean="0">
                <a:solidFill>
                  <a:schemeClr val="tx1"/>
                </a:solidFill>
                <a:latin typeface="IRZar" panose="02000506000000020002" pitchFamily="2" charset="-78"/>
                <a:cs typeface="B Nazanin" panose="00000400000000000000" pitchFamily="2" charset="-78"/>
              </a:rPr>
              <a:t>.</a:t>
            </a:r>
          </a:p>
          <a:p>
            <a:pPr algn="just">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962253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700591"/>
            <a:ext cx="10058400" cy="4023360"/>
          </a:xfrm>
        </p:spPr>
        <p:txBody>
          <a:bodyPr>
            <a:noAutofit/>
          </a:bodyPr>
          <a:lstStyle/>
          <a:p>
            <a:pPr algn="just">
              <a:lnSpc>
                <a:spcPct val="150000"/>
              </a:lnSpc>
            </a:pPr>
            <a:r>
              <a:rPr lang="fa-IR" sz="2800" dirty="0">
                <a:solidFill>
                  <a:schemeClr val="tx1"/>
                </a:solidFill>
                <a:cs typeface="B Nazanin" panose="00000400000000000000" pitchFamily="2" charset="-78"/>
              </a:rPr>
              <a:t>شکی در این نیست </a:t>
            </a:r>
            <a:r>
              <a:rPr lang="fa-IR" sz="2800" dirty="0" smtClean="0">
                <a:solidFill>
                  <a:schemeClr val="tx1"/>
                </a:solidFill>
                <a:cs typeface="B Nazanin" panose="00000400000000000000" pitchFamily="2" charset="-78"/>
              </a:rPr>
              <a:t>پرچم های </a:t>
            </a:r>
            <a:r>
              <a:rPr lang="fa-IR" sz="2800" dirty="0">
                <a:solidFill>
                  <a:schemeClr val="tx1"/>
                </a:solidFill>
                <a:cs typeface="B Nazanin" panose="00000400000000000000" pitchFamily="2" charset="-78"/>
              </a:rPr>
              <a:t>سیاه که از سمت مشرق </a:t>
            </a:r>
            <a:r>
              <a:rPr lang="fa-IR" sz="2800" dirty="0" smtClean="0">
                <a:solidFill>
                  <a:schemeClr val="tx1"/>
                </a:solidFill>
                <a:cs typeface="B Nazanin" panose="00000400000000000000" pitchFamily="2" charset="-78"/>
              </a:rPr>
              <a:t>می آید جزء نشانه های ظهور </a:t>
            </a:r>
            <a:r>
              <a:rPr lang="fa-IR" sz="2800" dirty="0">
                <a:solidFill>
                  <a:schemeClr val="tx1"/>
                </a:solidFill>
                <a:cs typeface="B Nazanin" panose="00000400000000000000" pitchFamily="2" charset="-78"/>
              </a:rPr>
              <a:t>است. از آن </a:t>
            </a:r>
            <a:r>
              <a:rPr lang="fa-IR" sz="2800" dirty="0" smtClean="0">
                <a:solidFill>
                  <a:schemeClr val="tx1"/>
                </a:solidFill>
                <a:cs typeface="B Nazanin" panose="00000400000000000000" pitchFamily="2" charset="-78"/>
              </a:rPr>
              <a:t>طرف </a:t>
            </a:r>
            <a:r>
              <a:rPr lang="fa-IR" sz="2800" dirty="0">
                <a:solidFill>
                  <a:schemeClr val="tx1"/>
                </a:solidFill>
                <a:cs typeface="B Nazanin" panose="00000400000000000000" pitchFamily="2" charset="-78"/>
              </a:rPr>
              <a:t>حضرت میفرماید: بشتابید </a:t>
            </a:r>
            <a:r>
              <a:rPr lang="fa-IR" sz="2800" dirty="0" smtClean="0">
                <a:solidFill>
                  <a:schemeClr val="tx1"/>
                </a:solidFill>
                <a:cs typeface="B Nazanin" panose="00000400000000000000" pitchFamily="2" charset="-78"/>
              </a:rPr>
              <a:t>به سمت آنها</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چون </a:t>
            </a:r>
            <a:r>
              <a:rPr lang="fa-IR" sz="2800" dirty="0">
                <a:solidFill>
                  <a:schemeClr val="tx1"/>
                </a:solidFill>
                <a:cs typeface="B Nazanin" panose="00000400000000000000" pitchFamily="2" charset="-78"/>
              </a:rPr>
              <a:t>خلیفه خدا مهدی آنجاست. خوب این کدام مهدی است که قبل از </a:t>
            </a:r>
            <a:r>
              <a:rPr lang="fa-IR" sz="2800" dirty="0" smtClean="0">
                <a:solidFill>
                  <a:schemeClr val="tx1"/>
                </a:solidFill>
                <a:cs typeface="B Nazanin" panose="00000400000000000000" pitchFamily="2" charset="-78"/>
              </a:rPr>
              <a:t>مهدی قیام می کند</a:t>
            </a:r>
            <a:r>
              <a:rPr lang="fa-IR" sz="2800" dirty="0">
                <a:solidFill>
                  <a:schemeClr val="tx1"/>
                </a:solidFill>
                <a:cs typeface="B Nazanin" panose="00000400000000000000" pitchFamily="2" charset="-78"/>
              </a:rPr>
              <a:t>؟ این کدام </a:t>
            </a:r>
            <a:r>
              <a:rPr lang="fa-IR" sz="2800" dirty="0" smtClean="0">
                <a:solidFill>
                  <a:schemeClr val="tx1"/>
                </a:solidFill>
                <a:cs typeface="B Nazanin" panose="00000400000000000000" pitchFamily="2" charset="-78"/>
              </a:rPr>
              <a:t>مهدی است که قیامش </a:t>
            </a:r>
            <a:r>
              <a:rPr lang="fa-IR" sz="2800" dirty="0">
                <a:solidFill>
                  <a:schemeClr val="tx1"/>
                </a:solidFill>
                <a:cs typeface="B Nazanin" panose="00000400000000000000" pitchFamily="2" charset="-78"/>
              </a:rPr>
              <a:t>از </a:t>
            </a:r>
            <a:r>
              <a:rPr lang="fa-IR" sz="2800" dirty="0" smtClean="0">
                <a:solidFill>
                  <a:schemeClr val="tx1"/>
                </a:solidFill>
                <a:cs typeface="B Nazanin" panose="00000400000000000000" pitchFamily="2" charset="-78"/>
              </a:rPr>
              <a:t>سمت مشرق است که</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پرچم های </a:t>
            </a:r>
            <a:r>
              <a:rPr lang="fa-IR" sz="2800" dirty="0">
                <a:solidFill>
                  <a:schemeClr val="tx1"/>
                </a:solidFill>
                <a:cs typeface="B Nazanin" panose="00000400000000000000" pitchFamily="2" charset="-78"/>
              </a:rPr>
              <a:t>سیاه جزء </a:t>
            </a:r>
            <a:r>
              <a:rPr lang="fa-IR" sz="2800" dirty="0" smtClean="0">
                <a:solidFill>
                  <a:schemeClr val="tx1"/>
                </a:solidFill>
                <a:cs typeface="B Nazanin" panose="00000400000000000000" pitchFamily="2" charset="-78"/>
              </a:rPr>
              <a:t>نشانه های ظهور </a:t>
            </a:r>
            <a:r>
              <a:rPr lang="fa-IR" sz="2800" dirty="0">
                <a:solidFill>
                  <a:schemeClr val="tx1"/>
                </a:solidFill>
                <a:cs typeface="B Nazanin" panose="00000400000000000000" pitchFamily="2" charset="-78"/>
              </a:rPr>
              <a:t>مهدی </a:t>
            </a:r>
            <a:r>
              <a:rPr lang="fa-IR" sz="2800" dirty="0" smtClean="0">
                <a:solidFill>
                  <a:schemeClr val="tx1"/>
                </a:solidFill>
                <a:cs typeface="B Nazanin" panose="00000400000000000000" pitchFamily="2" charset="-78"/>
              </a:rPr>
              <a:t>می باشد</a:t>
            </a:r>
            <a:r>
              <a:rPr lang="fa-IR" sz="2800" dirty="0">
                <a:solidFill>
                  <a:schemeClr val="tx1"/>
                </a:solidFill>
                <a:cs typeface="B Nazanin" panose="00000400000000000000" pitchFamily="2" charset="-78"/>
              </a:rPr>
              <a:t>؟ مهدی اول </a:t>
            </a:r>
            <a:r>
              <a:rPr lang="fa-IR" sz="2800" dirty="0" smtClean="0">
                <a:solidFill>
                  <a:schemeClr val="tx1"/>
                </a:solidFill>
                <a:cs typeface="B Nazanin" panose="00000400000000000000" pitchFamily="2" charset="-78"/>
              </a:rPr>
              <a:t>است که </a:t>
            </a:r>
            <a:r>
              <a:rPr lang="fa-IR" sz="2800" dirty="0">
                <a:solidFill>
                  <a:schemeClr val="tx1"/>
                </a:solidFill>
                <a:cs typeface="B Nazanin" panose="00000400000000000000" pitchFamily="2" charset="-78"/>
              </a:rPr>
              <a:t>از</a:t>
            </a:r>
          </a:p>
          <a:p>
            <a:pPr algn="just">
              <a:lnSpc>
                <a:spcPct val="150000"/>
              </a:lnSpc>
            </a:pPr>
            <a:r>
              <a:rPr lang="fa-IR" sz="2800" dirty="0" smtClean="0">
                <a:solidFill>
                  <a:schemeClr val="tx1"/>
                </a:solidFill>
                <a:cs typeface="B Nazanin" panose="00000400000000000000" pitchFamily="2" charset="-78"/>
              </a:rPr>
              <a:t>سمت </a:t>
            </a:r>
            <a:r>
              <a:rPr lang="fa-IR" sz="2800" dirty="0">
                <a:solidFill>
                  <a:schemeClr val="tx1"/>
                </a:solidFill>
                <a:cs typeface="B Nazanin" panose="00000400000000000000" pitchFamily="2" charset="-78"/>
              </a:rPr>
              <a:t>مشرق </a:t>
            </a:r>
            <a:r>
              <a:rPr lang="fa-IR" sz="2800" dirty="0" smtClean="0">
                <a:solidFill>
                  <a:schemeClr val="tx1"/>
                </a:solidFill>
                <a:cs typeface="B Nazanin" panose="00000400000000000000" pitchFamily="2" charset="-78"/>
              </a:rPr>
              <a:t>می آید</a:t>
            </a:r>
            <a:r>
              <a:rPr lang="fa-IR" sz="2800" dirty="0">
                <a:solidFill>
                  <a:schemeClr val="tx1"/>
                </a:solidFill>
                <a:cs typeface="B Nazanin" panose="00000400000000000000" pitchFamily="2" charset="-78"/>
              </a:rPr>
              <a:t>. شعار اصحابش چیست؟ حضرت </a:t>
            </a:r>
            <a:r>
              <a:rPr lang="fa-IR" sz="2800" dirty="0" smtClean="0">
                <a:solidFill>
                  <a:schemeClr val="tx1"/>
                </a:solidFill>
                <a:cs typeface="B Nazanin" panose="00000400000000000000" pitchFamily="2" charset="-78"/>
              </a:rPr>
              <a:t>فرمود: «شعارهم </a:t>
            </a:r>
            <a:r>
              <a:rPr lang="fa-IR" sz="2800" dirty="0">
                <a:solidFill>
                  <a:schemeClr val="tx1"/>
                </a:solidFill>
                <a:cs typeface="B Nazanin" panose="00000400000000000000" pitchFamily="2" charset="-78"/>
              </a:rPr>
              <a:t>احمد </a:t>
            </a:r>
            <a:r>
              <a:rPr lang="fa-IR" sz="2800" dirty="0" smtClean="0">
                <a:solidFill>
                  <a:schemeClr val="tx1"/>
                </a:solidFill>
                <a:cs typeface="B Nazanin" panose="00000400000000000000" pitchFamily="2" charset="-78"/>
              </a:rPr>
              <a:t>: شعارشان </a:t>
            </a:r>
            <a:r>
              <a:rPr lang="fa-IR" sz="2800" dirty="0">
                <a:solidFill>
                  <a:schemeClr val="tx1"/>
                </a:solidFill>
                <a:cs typeface="B Nazanin" panose="00000400000000000000" pitchFamily="2" charset="-78"/>
              </a:rPr>
              <a:t>احمد </a:t>
            </a:r>
            <a:r>
              <a:rPr lang="fa-IR" sz="2800" dirty="0" smtClean="0">
                <a:solidFill>
                  <a:schemeClr val="tx1"/>
                </a:solidFill>
                <a:cs typeface="B Nazanin" panose="00000400000000000000" pitchFamily="2" charset="-78"/>
              </a:rPr>
              <a:t>احمد» است</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رهبرشان احمد است</a:t>
            </a:r>
            <a:r>
              <a:rPr lang="fa-IR" sz="2800" dirty="0">
                <a:solidFill>
                  <a:schemeClr val="tx1"/>
                </a:solidFill>
                <a:cs typeface="B Nazanin" panose="00000400000000000000" pitchFamily="2" charset="-78"/>
              </a:rPr>
              <a:t>. و </a:t>
            </a:r>
            <a:r>
              <a:rPr lang="fa-IR" sz="2800" dirty="0" smtClean="0">
                <a:solidFill>
                  <a:schemeClr val="tx1"/>
                </a:solidFill>
                <a:cs typeface="B Nazanin" panose="00000400000000000000" pitchFamily="2" charset="-78"/>
              </a:rPr>
              <a:t>قبل </a:t>
            </a:r>
            <a:r>
              <a:rPr lang="fa-IR" sz="2800" dirty="0">
                <a:solidFill>
                  <a:schemeClr val="tx1"/>
                </a:solidFill>
                <a:cs typeface="B Nazanin" panose="00000400000000000000" pitchFamily="2" charset="-78"/>
              </a:rPr>
              <a:t>از </a:t>
            </a:r>
            <a:r>
              <a:rPr lang="fa-IR" sz="2800" dirty="0" smtClean="0">
                <a:solidFill>
                  <a:schemeClr val="tx1"/>
                </a:solidFill>
                <a:cs typeface="B Nazanin" panose="00000400000000000000" pitchFamily="2" charset="-78"/>
              </a:rPr>
              <a:t>امام </a:t>
            </a:r>
            <a:r>
              <a:rPr lang="fa-IR" sz="2800" dirty="0">
                <a:solidFill>
                  <a:schemeClr val="tx1"/>
                </a:solidFill>
                <a:cs typeface="B Nazanin" panose="00000400000000000000" pitchFamily="2" charset="-78"/>
              </a:rPr>
              <a:t>مهدی می آید.</a:t>
            </a:r>
            <a:r>
              <a:rPr lang="fa-IR" sz="2800" dirty="0" smtClean="0">
                <a:solidFill>
                  <a:schemeClr val="tx1"/>
                </a:solidFill>
                <a:cs typeface="B Nazanin" panose="00000400000000000000" pitchFamily="2" charset="-78"/>
              </a:rPr>
              <a:t> </a:t>
            </a:r>
            <a:r>
              <a:rPr lang="fa-IR" sz="2800" dirty="0">
                <a:solidFill>
                  <a:schemeClr val="tx1"/>
                </a:solidFill>
                <a:cs typeface="B Nazanin" panose="00000400000000000000" pitchFamily="2" charset="-78"/>
              </a:rPr>
              <a:t>بنابراین این همان وصی امام زمان در حدیث وصیت می </a:t>
            </a:r>
            <a:r>
              <a:rPr lang="fa-IR" sz="2800" dirty="0" smtClean="0">
                <a:solidFill>
                  <a:schemeClr val="tx1"/>
                </a:solidFill>
                <a:cs typeface="B Nazanin" panose="00000400000000000000" pitchFamily="2" charset="-78"/>
              </a:rPr>
              <a:t>باشد.</a:t>
            </a:r>
            <a:endParaRPr lang="fa-IR" sz="2800" dirty="0">
              <a:solidFill>
                <a:schemeClr val="tx1"/>
              </a:solidFill>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عباس فتحیه</a:t>
            </a:r>
            <a:endParaRPr lang="fa-IR" sz="2800" dirty="0">
              <a:solidFill>
                <a:srgbClr val="FF0000"/>
              </a:solidFill>
            </a:endParaRPr>
          </a:p>
        </p:txBody>
      </p:sp>
      <p:sp>
        <p:nvSpPr>
          <p:cNvPr id="5" name="Right Arrow 4"/>
          <p:cNvSpPr/>
          <p:nvPr/>
        </p:nvSpPr>
        <p:spPr>
          <a:xfrm rot="10800000">
            <a:off x="1393371" y="5849257"/>
            <a:ext cx="798286" cy="319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9527348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lnSpc>
                <a:spcPct val="150000"/>
              </a:lnSpc>
            </a:pPr>
            <a:r>
              <a:rPr lang="fa-IR" sz="2800" b="1" dirty="0" smtClean="0">
                <a:solidFill>
                  <a:schemeClr val="tx1"/>
                </a:solidFill>
                <a:cs typeface="B Nazanin" panose="00000400000000000000" pitchFamily="2" charset="-78"/>
              </a:rPr>
              <a:t>«فَلْيُسَلِّمْهَا </a:t>
            </a:r>
            <a:r>
              <a:rPr lang="fa-IR" sz="2800" b="1" dirty="0">
                <a:solidFill>
                  <a:schemeClr val="tx1"/>
                </a:solidFill>
                <a:cs typeface="B Nazanin" panose="00000400000000000000" pitchFamily="2" charset="-78"/>
              </a:rPr>
              <a:t>إِلَى ابْنِهِ أَوَّلِ‏ الْمُقَرَّبِينَ‏ لَهُ ثَلَاثَةُ أَسَامِيَ اسْمٌ كَاسْمِي وَ اسْمِ أَبِي وَ هُوَ عَبْدُ اللَّهِ وَ أَحْمَدُ وَ الِاسْمُ الثَّالِثُ الْمَهْدِيُّ هُوَ أَوَّلُ الْمُؤْمِنِين</a:t>
            </a:r>
            <a:r>
              <a:rPr lang="fa-IR" sz="2800" b="1" dirty="0" smtClean="0">
                <a:solidFill>
                  <a:schemeClr val="tx1"/>
                </a:solidFill>
                <a:cs typeface="B Nazanin" panose="00000400000000000000" pitchFamily="2" charset="-78"/>
              </a:rPr>
              <a:t>‏»</a:t>
            </a:r>
          </a:p>
          <a:p>
            <a:pPr algn="just">
              <a:lnSpc>
                <a:spcPct val="150000"/>
              </a:lnSpc>
            </a:pPr>
            <a:r>
              <a:rPr lang="fa-IR" sz="2800" dirty="0">
                <a:solidFill>
                  <a:schemeClr val="tx1"/>
                </a:solidFill>
                <a:cs typeface="B Nazanin" panose="00000400000000000000" pitchFamily="2" charset="-78"/>
              </a:rPr>
              <a:t>در نتیجه اشکال ندارد دو تا حجت و خلیفه، موصی و وصی در </a:t>
            </a:r>
            <a:r>
              <a:rPr lang="fa-IR" sz="2800" dirty="0" smtClean="0">
                <a:solidFill>
                  <a:schemeClr val="tx1"/>
                </a:solidFill>
                <a:cs typeface="B Nazanin" panose="00000400000000000000" pitchFamily="2" charset="-78"/>
              </a:rPr>
              <a:t>یک زمان</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باشند </a:t>
            </a:r>
            <a:r>
              <a:rPr lang="fa-IR" sz="2800" dirty="0">
                <a:solidFill>
                  <a:schemeClr val="tx1"/>
                </a:solidFill>
                <a:cs typeface="B Nazanin" panose="00000400000000000000" pitchFamily="2" charset="-78"/>
              </a:rPr>
              <a:t>بلکه نمونه های زیادی در قرآن و روایات داریم و به علاوه این </a:t>
            </a:r>
            <a:r>
              <a:rPr lang="fa-IR" sz="2800" dirty="0" smtClean="0">
                <a:solidFill>
                  <a:schemeClr val="tx1"/>
                </a:solidFill>
                <a:cs typeface="B Nazanin" panose="00000400000000000000" pitchFamily="2" charset="-78"/>
              </a:rPr>
              <a:t>که وصی قبل </a:t>
            </a:r>
            <a:r>
              <a:rPr lang="fa-IR" sz="2800" dirty="0">
                <a:solidFill>
                  <a:schemeClr val="tx1"/>
                </a:solidFill>
                <a:cs typeface="B Nazanin" panose="00000400000000000000" pitchFamily="2" charset="-78"/>
              </a:rPr>
              <a:t>از </a:t>
            </a:r>
            <a:r>
              <a:rPr lang="fa-IR" sz="2800" dirty="0" smtClean="0">
                <a:solidFill>
                  <a:schemeClr val="tx1"/>
                </a:solidFill>
                <a:cs typeface="B Nazanin" panose="00000400000000000000" pitchFamily="2" charset="-78"/>
              </a:rPr>
              <a:t>ظهور </a:t>
            </a:r>
            <a:r>
              <a:rPr lang="fa-IR" sz="2800" dirty="0">
                <a:solidFill>
                  <a:schemeClr val="tx1"/>
                </a:solidFill>
                <a:cs typeface="B Nazanin" panose="00000400000000000000" pitchFamily="2" charset="-78"/>
              </a:rPr>
              <a:t>موصی بیاید نیز بی اشکال است بلکه در رابطه با </a:t>
            </a:r>
            <a:r>
              <a:rPr lang="fa-IR" sz="2800" dirty="0" smtClean="0">
                <a:solidFill>
                  <a:schemeClr val="tx1"/>
                </a:solidFill>
                <a:cs typeface="B Nazanin" panose="00000400000000000000" pitchFamily="2" charset="-78"/>
              </a:rPr>
              <a:t>امام مهدی به</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حسب </a:t>
            </a:r>
            <a:r>
              <a:rPr lang="fa-IR" sz="2800" dirty="0">
                <a:solidFill>
                  <a:schemeClr val="tx1"/>
                </a:solidFill>
                <a:cs typeface="B Nazanin" panose="00000400000000000000" pitchFamily="2" charset="-78"/>
              </a:rPr>
              <a:t>پیش بینی ائمه اطهار </a:t>
            </a:r>
            <a:r>
              <a:rPr lang="fa-IR" sz="2800" dirty="0" smtClean="0">
                <a:solidFill>
                  <a:schemeClr val="tx1"/>
                </a:solidFill>
                <a:cs typeface="B Nazanin" panose="00000400000000000000" pitchFamily="2" charset="-78"/>
              </a:rPr>
              <a:t>اصلاً </a:t>
            </a:r>
            <a:r>
              <a:rPr lang="fa-IR" sz="2800" dirty="0">
                <a:solidFill>
                  <a:schemeClr val="tx1"/>
                </a:solidFill>
                <a:cs typeface="B Nazanin" panose="00000400000000000000" pitchFamily="2" charset="-78"/>
              </a:rPr>
              <a:t>باید همین طور باشد.</a:t>
            </a:r>
            <a:endParaRPr lang="en-US" sz="2800" b="1" dirty="0">
              <a:solidFill>
                <a:schemeClr val="tx1"/>
              </a:solidFill>
              <a:cs typeface="B Nazanin" panose="00000400000000000000" pitchFamily="2" charset="-78"/>
            </a:endParaRPr>
          </a:p>
          <a:p>
            <a:endParaRPr lang="fa-IR" dirty="0"/>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عباس فتحیه</a:t>
            </a:r>
            <a:endParaRPr lang="fa-IR" sz="2800" dirty="0">
              <a:solidFill>
                <a:srgbClr val="FF0000"/>
              </a:solidFill>
            </a:endParaRPr>
          </a:p>
        </p:txBody>
      </p:sp>
    </p:spTree>
    <p:extLst>
      <p:ext uri="{BB962C8B-B14F-4D97-AF65-F5344CB8AC3E}">
        <p14:creationId xmlns:p14="http://schemas.microsoft.com/office/powerpoint/2010/main" val="4234706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2800" dirty="0">
                <a:solidFill>
                  <a:schemeClr val="tx1"/>
                </a:solidFill>
                <a:cs typeface="B Nazanin" panose="00000400000000000000" pitchFamily="2" charset="-78"/>
              </a:rPr>
              <a:t>شکی در پرچم های سیاه نیست؟ چطور شکی نیست وقتی که به ادعای شما در خود زمان خروج قائم هم امکان بداء </a:t>
            </a:r>
            <a:r>
              <a:rPr lang="fa-IR" sz="2800" dirty="0" smtClean="0">
                <a:solidFill>
                  <a:schemeClr val="tx1"/>
                </a:solidFill>
                <a:cs typeface="B Nazanin" panose="00000400000000000000" pitchFamily="2" charset="-78"/>
              </a:rPr>
              <a:t>وجود </a:t>
            </a:r>
            <a:r>
              <a:rPr lang="fa-IR" sz="2800" dirty="0">
                <a:solidFill>
                  <a:schemeClr val="tx1"/>
                </a:solidFill>
                <a:cs typeface="B Nazanin" panose="00000400000000000000" pitchFamily="2" charset="-78"/>
              </a:rPr>
              <a:t>دارد؟ پس </a:t>
            </a:r>
            <a:r>
              <a:rPr lang="fa-IR" sz="2800" dirty="0" smtClean="0">
                <a:solidFill>
                  <a:schemeClr val="tx1"/>
                </a:solidFill>
                <a:cs typeface="B Nazanin" panose="00000400000000000000" pitchFamily="2" charset="-78"/>
              </a:rPr>
              <a:t>اصلاً </a:t>
            </a:r>
            <a:r>
              <a:rPr lang="fa-IR" sz="2800" dirty="0">
                <a:solidFill>
                  <a:schemeClr val="tx1"/>
                </a:solidFill>
                <a:cs typeface="B Nazanin" panose="00000400000000000000" pitchFamily="2" charset="-78"/>
              </a:rPr>
              <a:t>معلوم نیست پرچم های سیاهی بیاید که مهدی در میان آنها باشد. اما حدیثی که درباره خلیفه خدا مهدی خواندید </a:t>
            </a:r>
            <a:r>
              <a:rPr lang="fa-IR" sz="2800" dirty="0" smtClean="0">
                <a:solidFill>
                  <a:schemeClr val="tx1"/>
                </a:solidFill>
                <a:cs typeface="B Nazanin" panose="00000400000000000000" pitchFamily="2" charset="-78"/>
              </a:rPr>
              <a:t>منحصراً </a:t>
            </a:r>
            <a:r>
              <a:rPr lang="fa-IR" sz="2800" dirty="0">
                <a:solidFill>
                  <a:schemeClr val="tx1"/>
                </a:solidFill>
                <a:cs typeface="B Nazanin" panose="00000400000000000000" pitchFamily="2" charset="-78"/>
              </a:rPr>
              <a:t>از منقولات اهل سنت است و حتی یک حدیث از شیعه در این باره وجود ندارد لذا هیچ مهدی که قبل از مهدی از مشرق قیام کند وجود ندارد. از طرفی پرچم شما که سفید است پس چطور پرچم های سیاه را به خود می چسبانید؟</a:t>
            </a: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266220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cs typeface="B Nazanin" panose="00000400000000000000" pitchFamily="2" charset="-78"/>
              </a:rPr>
              <a:t>حال بر فرض که این حدیث گفته مهدی در میان پرچمهای مشرق است، خوب حدیث دیگر گفته مهدی در میان پرچم های مغرب است: «عن جعفر بن محمد بن على صلوات اللّه عليهم، أنه ذكر المهدي عليه السلام. فقال: تطلع‏ الرايات‏ السود. و أومى بيده الى المشرق، و تطلع رايات المهديّ من هاهنا، و أومى بيده الى المغرب</a:t>
            </a:r>
            <a:r>
              <a:rPr lang="fa-IR" sz="2800" dirty="0" smtClean="0">
                <a:solidFill>
                  <a:schemeClr val="tx1"/>
                </a:solidFill>
                <a:cs typeface="B Nazanin" panose="00000400000000000000" pitchFamily="2" charset="-78"/>
              </a:rPr>
              <a:t>» </a:t>
            </a:r>
            <a:r>
              <a:rPr lang="fa-IR" sz="1800" dirty="0" smtClean="0">
                <a:solidFill>
                  <a:schemeClr val="tx1"/>
                </a:solidFill>
                <a:cs typeface="B Nazanin" panose="00000400000000000000" pitchFamily="2" charset="-78"/>
              </a:rPr>
              <a:t>(شرح الاخبار ج3 ص364ح1234)</a:t>
            </a:r>
            <a:endParaRPr lang="fa-IR" sz="1800" dirty="0">
              <a:solidFill>
                <a:schemeClr val="tx1"/>
              </a:solidFill>
              <a:cs typeface="B Nazanin" panose="00000400000000000000" pitchFamily="2" charset="-78"/>
            </a:endParaRPr>
          </a:p>
          <a:p>
            <a:pPr algn="just">
              <a:lnSpc>
                <a:spcPct val="150000"/>
              </a:lnSpc>
            </a:pPr>
            <a:endParaRPr lang="fa-IR" sz="2800" dirty="0">
              <a:solidFill>
                <a:schemeClr val="tx1"/>
              </a:solidFill>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396233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799" y="1671562"/>
            <a:ext cx="10283372" cy="4023360"/>
          </a:xfrm>
        </p:spPr>
        <p:txBody>
          <a:bodyPr vert="horz" lIns="0" tIns="45720" rIns="0" bIns="45720" rtlCol="0">
            <a:no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در زمان غیبت 40 روزه حضرت موسی نمودار شد، آنجا فقط یک خلیفه ناطق بود که حضرت هارون می بود و همان امتی که موسی بن عمران را قبول کرده و مطیع او بودند حضرت هارون را قبول نکردند و در آن فتنه و آزمایش شکست خوردند و به سامری و گوساله اش ایمان آوردند</a:t>
            </a:r>
            <a:r>
              <a:rPr lang="fa-IR" sz="2800" dirty="0" smtClean="0">
                <a:solidFill>
                  <a:schemeClr val="tx1"/>
                </a:solidFill>
                <a:latin typeface="IRZar" panose="02000506000000020002" pitchFamily="2" charset="-78"/>
                <a:cs typeface="B Nazanin" panose="00000400000000000000" pitchFamily="2" charset="-78"/>
              </a:rPr>
              <a:t>.</a:t>
            </a:r>
          </a:p>
          <a:p>
            <a:pPr algn="just">
              <a:lnSpc>
                <a:spcPct val="150000"/>
              </a:lnSpc>
            </a:pPr>
            <a:r>
              <a:rPr lang="fa-IR" sz="2800" dirty="0">
                <a:solidFill>
                  <a:schemeClr val="tx1"/>
                </a:solidFill>
                <a:latin typeface="IRZar" panose="02000506000000020002" pitchFamily="2" charset="-78"/>
                <a:cs typeface="B Nazanin" panose="00000400000000000000" pitchFamily="2" charset="-78"/>
              </a:rPr>
              <a:t>الغرض این مصادیق زیادی دارد </a:t>
            </a:r>
            <a:r>
              <a:rPr lang="fa-IR" sz="2800" dirty="0" smtClean="0">
                <a:solidFill>
                  <a:schemeClr val="tx1"/>
                </a:solidFill>
                <a:latin typeface="IRZar" panose="02000506000000020002" pitchFamily="2" charset="-78"/>
                <a:cs typeface="B Nazanin" panose="00000400000000000000" pitchFamily="2" charset="-78"/>
              </a:rPr>
              <a:t>مثلاً </a:t>
            </a:r>
            <a:r>
              <a:rPr lang="fa-IR" sz="2800" dirty="0">
                <a:solidFill>
                  <a:schemeClr val="tx1"/>
                </a:solidFill>
                <a:latin typeface="IRZar" panose="02000506000000020002" pitchFamily="2" charset="-78"/>
                <a:cs typeface="B Nazanin" panose="00000400000000000000" pitchFamily="2" charset="-78"/>
              </a:rPr>
              <a:t>پیغمبر اکرم و علی که </a:t>
            </a:r>
            <a:r>
              <a:rPr lang="fa-IR" sz="2800" dirty="0" smtClean="0">
                <a:solidFill>
                  <a:schemeClr val="tx1"/>
                </a:solidFill>
                <a:latin typeface="IRZar" panose="02000506000000020002" pitchFamily="2" charset="-78"/>
                <a:cs typeface="B Nazanin" panose="00000400000000000000" pitchFamily="2" charset="-78"/>
              </a:rPr>
              <a:t>خیلی ها خیال می کنند </a:t>
            </a:r>
            <a:r>
              <a:rPr lang="fa-IR" sz="2800" dirty="0">
                <a:solidFill>
                  <a:schemeClr val="tx1"/>
                </a:solidFill>
                <a:latin typeface="IRZar" panose="02000506000000020002" pitchFamily="2" charset="-78"/>
                <a:cs typeface="B Nazanin" panose="00000400000000000000" pitchFamily="2" charset="-78"/>
              </a:rPr>
              <a:t>امام علی در زمان حیات پیغمبر، خلیفه و امام </a:t>
            </a:r>
            <a:r>
              <a:rPr lang="fa-IR" sz="2800" dirty="0" smtClean="0">
                <a:solidFill>
                  <a:schemeClr val="tx1"/>
                </a:solidFill>
                <a:latin typeface="IRZar" panose="02000506000000020002" pitchFamily="2" charset="-78"/>
                <a:cs typeface="B Nazanin" panose="00000400000000000000" pitchFamily="2" charset="-78"/>
              </a:rPr>
              <a:t>نبوده</a:t>
            </a:r>
            <a:r>
              <a:rPr lang="fa-IR" sz="2800" dirty="0">
                <a:solidFill>
                  <a:schemeClr val="tx1"/>
                </a:solidFill>
                <a:latin typeface="IRZar" panose="02000506000000020002" pitchFamily="2" charset="-78"/>
                <a:cs typeface="B Nazanin" panose="00000400000000000000" pitchFamily="2" charset="-78"/>
              </a:rPr>
              <a:t>، در </a:t>
            </a:r>
            <a:r>
              <a:rPr lang="fa-IR" sz="2800" dirty="0" smtClean="0">
                <a:solidFill>
                  <a:schemeClr val="tx1"/>
                </a:solidFill>
                <a:latin typeface="IRZar" panose="02000506000000020002" pitchFamily="2" charset="-78"/>
                <a:cs typeface="B Nazanin" panose="00000400000000000000" pitchFamily="2" charset="-78"/>
              </a:rPr>
              <a:t>حالیکه این</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طور نیست</a:t>
            </a:r>
            <a:r>
              <a:rPr lang="fa-IR" sz="2800" dirty="0">
                <a:solidFill>
                  <a:schemeClr val="tx1"/>
                </a:solidFill>
                <a:latin typeface="IRZar" panose="02000506000000020002" pitchFamily="2" charset="-78"/>
                <a:cs typeface="B Nazanin" panose="00000400000000000000" pitchFamily="2" charset="-78"/>
              </a:rPr>
              <a:t>، حدود ده حدیث داریم که پیغمبر </a:t>
            </a:r>
            <a:r>
              <a:rPr lang="fa-IR" sz="2800" dirty="0" smtClean="0">
                <a:solidFill>
                  <a:schemeClr val="tx1"/>
                </a:solidFill>
                <a:latin typeface="IRZar" panose="02000506000000020002" pitchFamily="2" charset="-78"/>
                <a:cs typeface="B Nazanin" panose="00000400000000000000" pitchFamily="2" charset="-78"/>
              </a:rPr>
              <a:t>اکرم به علی می فرماید: « تو </a:t>
            </a:r>
            <a:r>
              <a:rPr lang="fa-IR" sz="2800" dirty="0">
                <a:solidFill>
                  <a:schemeClr val="tx1"/>
                </a:solidFill>
                <a:latin typeface="IRZar" panose="02000506000000020002" pitchFamily="2" charset="-78"/>
                <a:cs typeface="B Nazanin" panose="00000400000000000000" pitchFamily="2" charset="-78"/>
              </a:rPr>
              <a:t>خلیفه و وصی من هستی در زمان </a:t>
            </a:r>
            <a:r>
              <a:rPr lang="fa-IR" sz="2800" dirty="0" smtClean="0">
                <a:solidFill>
                  <a:schemeClr val="tx1"/>
                </a:solidFill>
                <a:latin typeface="IRZar" panose="02000506000000020002" pitchFamily="2" charset="-78"/>
                <a:cs typeface="B Nazanin" panose="00000400000000000000" pitchFamily="2" charset="-78"/>
              </a:rPr>
              <a:t>حیاتم </a:t>
            </a:r>
            <a:r>
              <a:rPr lang="fa-IR" sz="2800" dirty="0">
                <a:solidFill>
                  <a:schemeClr val="tx1"/>
                </a:solidFill>
                <a:latin typeface="IRZar" panose="02000506000000020002" pitchFamily="2" charset="-78"/>
                <a:cs typeface="B Nazanin" panose="00000400000000000000" pitchFamily="2" charset="-78"/>
              </a:rPr>
              <a:t>و بعد از ممات و </a:t>
            </a:r>
            <a:r>
              <a:rPr lang="fa-IR" sz="2800" dirty="0" smtClean="0">
                <a:solidFill>
                  <a:schemeClr val="tx1"/>
                </a:solidFill>
                <a:latin typeface="IRZar" panose="02000506000000020002" pitchFamily="2" charset="-78"/>
                <a:cs typeface="B Nazanin" panose="00000400000000000000" pitchFamily="2" charset="-78"/>
              </a:rPr>
              <a:t>مرگم </a:t>
            </a:r>
            <a:r>
              <a:rPr lang="fa-IR" sz="2800" dirty="0">
                <a:solidFill>
                  <a:schemeClr val="tx1"/>
                </a:solidFill>
                <a:latin typeface="IRZar" panose="02000506000000020002" pitchFamily="2" charset="-78"/>
                <a:cs typeface="B Nazanin" panose="00000400000000000000" pitchFamily="2" charset="-78"/>
              </a:rPr>
              <a:t>یعنی در زمان حیات پیغمبر هم ایشان خلیفه بوده.  </a:t>
            </a:r>
          </a:p>
        </p:txBody>
      </p:sp>
      <p:sp>
        <p:nvSpPr>
          <p:cNvPr id="4" name="Title 1"/>
          <p:cNvSpPr>
            <a:spLocks noGrp="1"/>
          </p:cNvSpPr>
          <p:nvPr>
            <p:ph type="title"/>
          </p:nvPr>
        </p:nvSpPr>
        <p:spPr>
          <a:xfrm>
            <a:off x="1295401" y="483387"/>
            <a:ext cx="9601196"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a:t>
            </a:r>
            <a:br>
              <a:rPr lang="fa-IR" sz="3200" b="1" dirty="0" smtClean="0">
                <a:cs typeface="B Nazanin" panose="00000400000000000000" pitchFamily="2" charset="-78"/>
              </a:rPr>
            </a:br>
            <a:r>
              <a:rPr lang="fa-IR" sz="3200" b="1" dirty="0" smtClean="0">
                <a:cs typeface="B Nazanin" panose="00000400000000000000" pitchFamily="2" charset="-78"/>
              </a:rPr>
              <a:t>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عباس فتحیه</a:t>
            </a:r>
            <a:endParaRPr lang="fa-IR" sz="2800" dirty="0">
              <a:solidFill>
                <a:srgbClr val="FF0000"/>
              </a:solidFill>
            </a:endParaRPr>
          </a:p>
        </p:txBody>
      </p:sp>
    </p:spTree>
    <p:extLst>
      <p:ext uri="{BB962C8B-B14F-4D97-AF65-F5344CB8AC3E}">
        <p14:creationId xmlns:p14="http://schemas.microsoft.com/office/powerpoint/2010/main" val="5680435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cs typeface="B Nazanin" panose="00000400000000000000" pitchFamily="2" charset="-78"/>
              </a:rPr>
              <a:t>همچنین این حدیث گفته وقتی پرچم های سیاه را دیدی به سمت شان بشتاب؟ خوب حدیث دیگر گفته نه نشتاب بلکه بچسب به زمین و از جایت تکان نخور</a:t>
            </a:r>
            <a:r>
              <a:rPr lang="fa-IR" sz="2800" dirty="0" smtClean="0">
                <a:solidFill>
                  <a:schemeClr val="tx1"/>
                </a:solidFill>
                <a:cs typeface="B Nazanin" panose="00000400000000000000" pitchFamily="2" charset="-78"/>
              </a:rPr>
              <a:t>:</a:t>
            </a:r>
          </a:p>
          <a:p>
            <a:pPr algn="ctr">
              <a:lnSpc>
                <a:spcPct val="150000"/>
              </a:lnSpc>
            </a:pPr>
            <a:r>
              <a:rPr lang="fa-IR" sz="2800" dirty="0">
                <a:solidFill>
                  <a:schemeClr val="tx1"/>
                </a:solidFill>
                <a:cs typeface="B Nazanin" panose="00000400000000000000" pitchFamily="2" charset="-78"/>
              </a:rPr>
              <a:t>«إذا رأيتم‏ </a:t>
            </a:r>
            <a:r>
              <a:rPr lang="fa-IR" sz="2800" dirty="0">
                <a:solidFill>
                  <a:srgbClr val="FF0000"/>
                </a:solidFill>
                <a:cs typeface="B Nazanin" panose="00000400000000000000" pitchFamily="2" charset="-78"/>
              </a:rPr>
              <a:t>الرايات‏ السود فالزموا الأرض</a:t>
            </a:r>
            <a:r>
              <a:rPr lang="fa-IR" sz="2800" dirty="0">
                <a:solidFill>
                  <a:schemeClr val="tx1"/>
                </a:solidFill>
                <a:cs typeface="B Nazanin" panose="00000400000000000000" pitchFamily="2" charset="-78"/>
              </a:rPr>
              <a:t>، فلا تحرّكوا أيديكم و لا أرجلكم‏</a:t>
            </a:r>
            <a:r>
              <a:rPr lang="fa-IR" sz="2800" dirty="0" smtClean="0">
                <a:solidFill>
                  <a:schemeClr val="tx1"/>
                </a:solidFill>
                <a:cs typeface="B Nazanin" panose="00000400000000000000" pitchFamily="2" charset="-78"/>
              </a:rPr>
              <a:t>»</a:t>
            </a:r>
          </a:p>
          <a:p>
            <a:pPr algn="just">
              <a:lnSpc>
                <a:spcPct val="150000"/>
              </a:lnSpc>
            </a:pPr>
            <a:r>
              <a:rPr lang="fa-IR" sz="2800" dirty="0">
                <a:solidFill>
                  <a:schemeClr val="tx1"/>
                </a:solidFill>
                <a:cs typeface="B Nazanin" panose="00000400000000000000" pitchFamily="2" charset="-78"/>
              </a:rPr>
              <a:t>اما می دانید علت این همه اختلاف چیست؟ اینست که همه این احادیث از غیر شیعه نقل شده و اگر شما به </a:t>
            </a:r>
            <a:r>
              <a:rPr lang="fa-IR" sz="2800" u="sng" dirty="0">
                <a:solidFill>
                  <a:srgbClr val="FF0000"/>
                </a:solidFill>
                <a:cs typeface="B Nazanin" panose="00000400000000000000" pitchFamily="2" charset="-78"/>
              </a:rPr>
              <a:t>احادیث شیعه </a:t>
            </a:r>
            <a:r>
              <a:rPr lang="fa-IR" sz="2800" dirty="0">
                <a:solidFill>
                  <a:schemeClr val="tx1"/>
                </a:solidFill>
                <a:cs typeface="B Nazanin" panose="00000400000000000000" pitchFamily="2" charset="-78"/>
              </a:rPr>
              <a:t>تمسک می کردید اینقدر گمراه نمی شدید.</a:t>
            </a: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145929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2800" dirty="0">
                <a:solidFill>
                  <a:schemeClr val="tx1"/>
                </a:solidFill>
                <a:cs typeface="B Nazanin" panose="00000400000000000000" pitchFamily="2" charset="-78"/>
              </a:rPr>
              <a:t>اما اینکه شعارشان احمد احمد است این برای اولین و آخرین بار در قرن دهم ثبت شده که </a:t>
            </a:r>
            <a:r>
              <a:rPr lang="fa-IR" sz="2800" u="sng" dirty="0">
                <a:solidFill>
                  <a:srgbClr val="FF0000"/>
                </a:solidFill>
                <a:cs typeface="B Nazanin" panose="00000400000000000000" pitchFamily="2" charset="-78"/>
              </a:rPr>
              <a:t>به غیر از ضعف سندی دارای معارض می باشد،</a:t>
            </a:r>
            <a:r>
              <a:rPr lang="fa-IR" sz="2800" dirty="0">
                <a:solidFill>
                  <a:schemeClr val="tx1"/>
                </a:solidFill>
                <a:cs typeface="B Nazanin" panose="00000400000000000000" pitchFamily="2" charset="-78"/>
              </a:rPr>
              <a:t> زیرا در نقل دیگری از همان مولف شعارشان  </a:t>
            </a:r>
            <a:r>
              <a:rPr lang="fa-IR" sz="2800" dirty="0" smtClean="0">
                <a:solidFill>
                  <a:schemeClr val="tx1"/>
                </a:solidFill>
                <a:cs typeface="B Nazanin" panose="00000400000000000000" pitchFamily="2" charset="-78"/>
              </a:rPr>
              <a:t>  </a:t>
            </a:r>
            <a:r>
              <a:rPr lang="fa-IR" sz="2800" u="sng" dirty="0" smtClean="0">
                <a:solidFill>
                  <a:srgbClr val="FF0000"/>
                </a:solidFill>
                <a:cs typeface="B Nazanin" panose="00000400000000000000" pitchFamily="2" charset="-78"/>
              </a:rPr>
              <a:t>«</a:t>
            </a:r>
            <a:r>
              <a:rPr lang="fa-IR" sz="2800" u="sng" dirty="0">
                <a:solidFill>
                  <a:srgbClr val="FF0000"/>
                </a:solidFill>
                <a:cs typeface="B Nazanin" panose="00000400000000000000" pitchFamily="2" charset="-78"/>
              </a:rPr>
              <a:t>یا لثارات الحسین» </a:t>
            </a:r>
            <a:r>
              <a:rPr lang="fa-IR" sz="2800" dirty="0">
                <a:solidFill>
                  <a:schemeClr val="tx1"/>
                </a:solidFill>
                <a:cs typeface="B Nazanin" panose="00000400000000000000" pitchFamily="2" charset="-78"/>
              </a:rPr>
              <a:t>ثبت شده نه احمد احمد، و البته که شعار هر لشکری یکی بیشتر نمی باشد.</a:t>
            </a: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921868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cs typeface="B Nazanin" panose="00000400000000000000" pitchFamily="2" charset="-78"/>
              </a:rPr>
              <a:t>از طرفی انگار نه انگار که نام دوم پیامبر اسلام </a:t>
            </a:r>
            <a:r>
              <a:rPr lang="fa-IR" sz="2800" dirty="0" smtClean="0">
                <a:solidFill>
                  <a:schemeClr val="tx1"/>
                </a:solidFill>
                <a:cs typeface="B Nazanin" panose="00000400000000000000" pitchFamily="2" charset="-78"/>
              </a:rPr>
              <a:t>صل الله علیه و آله احمد بوده </a:t>
            </a:r>
            <a:r>
              <a:rPr lang="fa-IR" sz="2800" dirty="0">
                <a:solidFill>
                  <a:schemeClr val="tx1"/>
                </a:solidFill>
                <a:cs typeface="B Nazanin" panose="00000400000000000000" pitchFamily="2" charset="-78"/>
              </a:rPr>
              <a:t>و </a:t>
            </a:r>
            <a:r>
              <a:rPr lang="fa-IR" sz="2800" dirty="0" smtClean="0">
                <a:solidFill>
                  <a:schemeClr val="tx1"/>
                </a:solidFill>
                <a:cs typeface="B Nazanin" panose="00000400000000000000" pitchFamily="2" charset="-78"/>
              </a:rPr>
              <a:t>گویی</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قحطیِ </a:t>
            </a:r>
            <a:r>
              <a:rPr lang="fa-IR" sz="2800" dirty="0">
                <a:solidFill>
                  <a:schemeClr val="tx1"/>
                </a:solidFill>
                <a:cs typeface="B Nazanin" panose="00000400000000000000" pitchFamily="2" charset="-78"/>
              </a:rPr>
              <a:t>مصداق احمد است تا احمد بصری بیاید و این حدیث را بر خود </a:t>
            </a:r>
            <a:r>
              <a:rPr lang="fa-IR" sz="2800" dirty="0" smtClean="0">
                <a:solidFill>
                  <a:schemeClr val="tx1"/>
                </a:solidFill>
                <a:cs typeface="B Nazanin" panose="00000400000000000000" pitchFamily="2" charset="-78"/>
              </a:rPr>
              <a:t>تطبیق</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دهد</a:t>
            </a:r>
            <a:r>
              <a:rPr lang="fa-IR" sz="2800" dirty="0">
                <a:solidFill>
                  <a:schemeClr val="tx1"/>
                </a:solidFill>
                <a:cs typeface="B Nazanin" panose="00000400000000000000" pitchFamily="2" charset="-78"/>
              </a:rPr>
              <a:t>، نتیجه اینکه مراد از احمد احمد، نام مقدس پیامبر </a:t>
            </a:r>
            <a:r>
              <a:rPr lang="fa-IR" sz="2800" dirty="0" smtClean="0">
                <a:solidFill>
                  <a:schemeClr val="tx1"/>
                </a:solidFill>
                <a:cs typeface="B Nazanin" panose="00000400000000000000" pitchFamily="2" charset="-78"/>
              </a:rPr>
              <a:t>اسلام </a:t>
            </a:r>
            <a:r>
              <a:rPr lang="fa-IR" sz="2800" dirty="0">
                <a:solidFill>
                  <a:schemeClr val="tx1"/>
                </a:solidFill>
                <a:cs typeface="B Nazanin" panose="00000400000000000000" pitchFamily="2" charset="-78"/>
              </a:rPr>
              <a:t>صل الله علیه و آله</a:t>
            </a:r>
            <a:r>
              <a:rPr lang="fa-IR" sz="2800" dirty="0" smtClean="0">
                <a:solidFill>
                  <a:schemeClr val="tx1"/>
                </a:solidFill>
                <a:cs typeface="B Nazanin" panose="00000400000000000000" pitchFamily="2" charset="-78"/>
              </a:rPr>
              <a:t> می باشد که آنها </a:t>
            </a:r>
            <a:r>
              <a:rPr lang="fa-IR" sz="2800" dirty="0">
                <a:solidFill>
                  <a:schemeClr val="tx1"/>
                </a:solidFill>
                <a:cs typeface="B Nazanin" panose="00000400000000000000" pitchFamily="2" charset="-78"/>
              </a:rPr>
              <a:t>به حمایت از دین ایشان قیام </a:t>
            </a:r>
            <a:r>
              <a:rPr lang="fa-IR" sz="2800" dirty="0" smtClean="0">
                <a:solidFill>
                  <a:schemeClr val="tx1"/>
                </a:solidFill>
                <a:cs typeface="B Nazanin" panose="00000400000000000000" pitchFamily="2" charset="-78"/>
              </a:rPr>
              <a:t>کرده اند </a:t>
            </a:r>
            <a:r>
              <a:rPr lang="fa-IR" sz="2800" dirty="0">
                <a:solidFill>
                  <a:schemeClr val="tx1"/>
                </a:solidFill>
                <a:cs typeface="B Nazanin" panose="00000400000000000000" pitchFamily="2" charset="-78"/>
              </a:rPr>
              <a:t>نه شخص </a:t>
            </a:r>
            <a:r>
              <a:rPr lang="fa-IR" sz="2800" dirty="0" smtClean="0">
                <a:solidFill>
                  <a:schemeClr val="tx1"/>
                </a:solidFill>
                <a:cs typeface="B Nazanin" panose="00000400000000000000" pitchFamily="2" charset="-78"/>
              </a:rPr>
              <a:t>دیگر.</a:t>
            </a:r>
            <a:endParaRPr lang="fa-IR" sz="2800" dirty="0">
              <a:solidFill>
                <a:schemeClr val="tx1"/>
              </a:solidFill>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1902412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rmAutofit/>
          </a:bodyPr>
          <a:lstStyle/>
          <a:p>
            <a:pPr algn="just">
              <a:lnSpc>
                <a:spcPct val="150000"/>
              </a:lnSpc>
            </a:pPr>
            <a:r>
              <a:rPr lang="fa-IR" sz="2800" dirty="0">
                <a:solidFill>
                  <a:schemeClr val="tx1"/>
                </a:solidFill>
                <a:cs typeface="B Nazanin" panose="00000400000000000000" pitchFamily="2" charset="-78"/>
              </a:rPr>
              <a:t>در نتیجه معلوم شد آنچه شما در مورد وجود دو امام همزمان </a:t>
            </a:r>
            <a:r>
              <a:rPr lang="fa-IR" sz="2800" dirty="0" smtClean="0">
                <a:solidFill>
                  <a:schemeClr val="tx1"/>
                </a:solidFill>
                <a:cs typeface="B Nazanin" panose="00000400000000000000" pitchFamily="2" charset="-78"/>
              </a:rPr>
              <a:t>بلکه آمدن</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امام </a:t>
            </a:r>
            <a:r>
              <a:rPr lang="fa-IR" sz="2800" dirty="0">
                <a:solidFill>
                  <a:schemeClr val="tx1"/>
                </a:solidFill>
                <a:cs typeface="B Nazanin" panose="00000400000000000000" pitchFamily="2" charset="-78"/>
              </a:rPr>
              <a:t>بعدی قبل از امام قبلی به هم </a:t>
            </a:r>
            <a:r>
              <a:rPr lang="fa-IR" sz="2800" dirty="0" smtClean="0">
                <a:solidFill>
                  <a:schemeClr val="tx1"/>
                </a:solidFill>
                <a:cs typeface="B Nazanin" panose="00000400000000000000" pitchFamily="2" charset="-78"/>
              </a:rPr>
              <a:t>بافته اید </a:t>
            </a:r>
            <a:r>
              <a:rPr lang="fa-IR" sz="2800" dirty="0">
                <a:solidFill>
                  <a:schemeClr val="tx1"/>
                </a:solidFill>
                <a:cs typeface="B Nazanin" panose="00000400000000000000" pitchFamily="2" charset="-78"/>
              </a:rPr>
              <a:t>از اهل بیت </a:t>
            </a:r>
            <a:r>
              <a:rPr lang="fa-IR" sz="2800" dirty="0" smtClean="0">
                <a:solidFill>
                  <a:schemeClr val="tx1"/>
                </a:solidFill>
                <a:cs typeface="B Nazanin" panose="00000400000000000000" pitchFamily="2" charset="-78"/>
              </a:rPr>
              <a:t>علیهم السلام صادر نشده </a:t>
            </a:r>
            <a:r>
              <a:rPr lang="fa-IR" sz="2800" dirty="0">
                <a:solidFill>
                  <a:schemeClr val="tx1"/>
                </a:solidFill>
                <a:cs typeface="B Nazanin" panose="00000400000000000000" pitchFamily="2" charset="-78"/>
              </a:rPr>
              <a:t>و </a:t>
            </a:r>
            <a:r>
              <a:rPr lang="fa-IR" sz="2800" dirty="0" smtClean="0">
                <a:solidFill>
                  <a:schemeClr val="tx1"/>
                </a:solidFill>
                <a:cs typeface="B Nazanin" panose="00000400000000000000" pitchFamily="2" charset="-78"/>
              </a:rPr>
              <a:t>جز</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افترایی </a:t>
            </a:r>
            <a:r>
              <a:rPr lang="fa-IR" sz="2800" dirty="0">
                <a:solidFill>
                  <a:schemeClr val="tx1"/>
                </a:solidFill>
                <a:cs typeface="B Nazanin" panose="00000400000000000000" pitchFamily="2" charset="-78"/>
              </a:rPr>
              <a:t>بر ایشان نیست.</a:t>
            </a: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324520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1787254"/>
            <a:ext cx="11234057" cy="4569580"/>
          </a:xfrm>
        </p:spPr>
        <p:txBody>
          <a:bodyPr vert="horz" lIns="0" tIns="45720" rIns="0" bIns="45720" rtlCol="0">
            <a:noAutofit/>
          </a:bodyPr>
          <a:lstStyle/>
          <a:p>
            <a:pPr algn="just">
              <a:lnSpc>
                <a:spcPct val="150000"/>
              </a:lnSpc>
            </a:pPr>
            <a:r>
              <a:rPr lang="fa-IR" sz="2800" dirty="0" smtClean="0">
                <a:solidFill>
                  <a:schemeClr val="tx1"/>
                </a:solidFill>
                <a:latin typeface="IRZar" panose="02000506000000020002" pitchFamily="2" charset="-78"/>
                <a:cs typeface="B Nazanin" panose="00000400000000000000" pitchFamily="2" charset="-78"/>
              </a:rPr>
              <a:t>ربط </a:t>
            </a:r>
            <a:r>
              <a:rPr lang="fa-IR" sz="2800" dirty="0">
                <a:solidFill>
                  <a:schemeClr val="tx1"/>
                </a:solidFill>
                <a:latin typeface="IRZar" panose="02000506000000020002" pitchFamily="2" charset="-78"/>
                <a:cs typeface="B Nazanin" panose="00000400000000000000" pitchFamily="2" charset="-78"/>
              </a:rPr>
              <a:t>دو مثالی که زدید به سوال ما چه بود؟ زیرا </a:t>
            </a:r>
            <a:r>
              <a:rPr lang="fa-IR" sz="2800" dirty="0" smtClean="0">
                <a:solidFill>
                  <a:schemeClr val="tx1"/>
                </a:solidFill>
                <a:latin typeface="IRZar" panose="02000506000000020002" pitchFamily="2" charset="-78"/>
                <a:cs typeface="B Nazanin" panose="00000400000000000000" pitchFamily="2" charset="-78"/>
              </a:rPr>
              <a:t>اولاً </a:t>
            </a:r>
            <a:r>
              <a:rPr lang="fa-IR" sz="2800" dirty="0">
                <a:solidFill>
                  <a:schemeClr val="tx1"/>
                </a:solidFill>
                <a:latin typeface="IRZar" panose="02000506000000020002" pitchFamily="2" charset="-78"/>
                <a:cs typeface="B Nazanin" panose="00000400000000000000" pitchFamily="2" charset="-78"/>
              </a:rPr>
              <a:t>موسی و </a:t>
            </a:r>
            <a:r>
              <a:rPr lang="fa-IR" sz="2800" dirty="0" smtClean="0">
                <a:solidFill>
                  <a:schemeClr val="tx1"/>
                </a:solidFill>
                <a:latin typeface="IRZar" panose="02000506000000020002" pitchFamily="2" charset="-78"/>
                <a:cs typeface="B Nazanin" panose="00000400000000000000" pitchFamily="2" charset="-78"/>
              </a:rPr>
              <a:t>هارون هر </a:t>
            </a:r>
            <a:r>
              <a:rPr lang="fa-IR" sz="2800" dirty="0">
                <a:solidFill>
                  <a:schemeClr val="tx1"/>
                </a:solidFill>
                <a:latin typeface="IRZar" panose="02000506000000020002" pitchFamily="2" charset="-78"/>
                <a:cs typeface="B Nazanin" panose="00000400000000000000" pitchFamily="2" charset="-78"/>
              </a:rPr>
              <a:t>دو با هم فرستاده شدند و در آن هنگام بحثی از خلیفه یا وصی بودن </a:t>
            </a:r>
            <a:r>
              <a:rPr lang="fa-IR" sz="2800" dirty="0" smtClean="0">
                <a:solidFill>
                  <a:schemeClr val="tx1"/>
                </a:solidFill>
                <a:latin typeface="IRZar" panose="02000506000000020002" pitchFamily="2" charset="-78"/>
                <a:cs typeface="B Nazanin" panose="00000400000000000000" pitchFamily="2" charset="-78"/>
              </a:rPr>
              <a:t>هارون</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مطرح </a:t>
            </a:r>
            <a:r>
              <a:rPr lang="fa-IR" sz="2800" dirty="0">
                <a:solidFill>
                  <a:schemeClr val="tx1"/>
                </a:solidFill>
                <a:latin typeface="IRZar" panose="02000506000000020002" pitchFamily="2" charset="-78"/>
                <a:cs typeface="B Nazanin" panose="00000400000000000000" pitchFamily="2" charset="-78"/>
              </a:rPr>
              <a:t>نیست بلکه به تصریح قرآن او تنها وزیر و </a:t>
            </a:r>
            <a:r>
              <a:rPr lang="fa-IR" sz="2800" dirty="0" smtClean="0">
                <a:solidFill>
                  <a:schemeClr val="tx1"/>
                </a:solidFill>
                <a:latin typeface="IRZar" panose="02000506000000020002" pitchFamily="2" charset="-78"/>
                <a:cs typeface="B Nazanin" panose="00000400000000000000" pitchFamily="2" charset="-78"/>
              </a:rPr>
              <a:t>کمک </a:t>
            </a:r>
            <a:r>
              <a:rPr lang="fa-IR" sz="2800" dirty="0">
                <a:solidFill>
                  <a:schemeClr val="tx1"/>
                </a:solidFill>
                <a:latin typeface="IRZar" panose="02000506000000020002" pitchFamily="2" charset="-78"/>
                <a:cs typeface="B Nazanin" panose="00000400000000000000" pitchFamily="2" charset="-78"/>
              </a:rPr>
              <a:t>کار موسی بود و </a:t>
            </a:r>
            <a:r>
              <a:rPr lang="fa-IR" sz="2800" dirty="0">
                <a:solidFill>
                  <a:srgbClr val="FF0000"/>
                </a:solidFill>
                <a:latin typeface="IRZar" panose="02000506000000020002" pitchFamily="2" charset="-78"/>
                <a:cs typeface="B Nazanin" panose="00000400000000000000" pitchFamily="2" charset="-78"/>
              </a:rPr>
              <a:t>هر دو ناطق </a:t>
            </a:r>
            <a:r>
              <a:rPr lang="fa-IR" sz="2800" dirty="0" smtClean="0">
                <a:solidFill>
                  <a:srgbClr val="FF0000"/>
                </a:solidFill>
                <a:latin typeface="IRZar" panose="02000506000000020002" pitchFamily="2" charset="-78"/>
                <a:cs typeface="B Nazanin" panose="00000400000000000000" pitchFamily="2" charset="-78"/>
              </a:rPr>
              <a:t>بودند</a:t>
            </a:r>
            <a:r>
              <a:rPr lang="fa-IR" sz="2800" dirty="0" smtClean="0">
                <a:solidFill>
                  <a:schemeClr val="tx1"/>
                </a:solidFill>
                <a:latin typeface="IRZar" panose="02000506000000020002" pitchFamily="2" charset="-78"/>
                <a:cs typeface="B Nazanin" panose="00000400000000000000" pitchFamily="2" charset="-78"/>
              </a:rPr>
              <a:t>.</a:t>
            </a:r>
            <a:endParaRPr lang="en-US" sz="2800" dirty="0" smtClean="0">
              <a:solidFill>
                <a:schemeClr val="tx1"/>
              </a:solidFill>
              <a:latin typeface="IRZar" panose="02000506000000020002" pitchFamily="2" charset="-78"/>
              <a:cs typeface="B Nazanin" panose="00000400000000000000" pitchFamily="2" charset="-78"/>
            </a:endParaRPr>
          </a:p>
          <a:p>
            <a:pPr algn="ctr">
              <a:lnSpc>
                <a:spcPct val="150000"/>
              </a:lnSpc>
            </a:pPr>
            <a:r>
              <a:rPr lang="fa-IR" sz="2800" b="1" dirty="0">
                <a:solidFill>
                  <a:schemeClr val="tx1"/>
                </a:solidFill>
                <a:latin typeface="IRZar" panose="02000506000000020002" pitchFamily="2" charset="-78"/>
                <a:cs typeface="B Nazanin" panose="00000400000000000000" pitchFamily="2" charset="-78"/>
              </a:rPr>
              <a:t>وَ لَقَدْ آتَيْنا مُوسَى الْكِتابَ وَ </a:t>
            </a:r>
            <a:r>
              <a:rPr lang="fa-IR" sz="2800" b="1" u="sng" dirty="0">
                <a:solidFill>
                  <a:srgbClr val="FF0000"/>
                </a:solidFill>
                <a:latin typeface="IRZar" panose="02000506000000020002" pitchFamily="2" charset="-78"/>
                <a:cs typeface="B Nazanin" panose="00000400000000000000" pitchFamily="2" charset="-78"/>
              </a:rPr>
              <a:t>جَعَلْنا مَعَهُ أَخاهُ‏ هارُونَ‏ وَزِيراً </a:t>
            </a:r>
            <a:r>
              <a:rPr lang="fa-IR" sz="2800" b="1" dirty="0">
                <a:solidFill>
                  <a:schemeClr val="tx1"/>
                </a:solidFill>
                <a:latin typeface="IRZar" panose="02000506000000020002" pitchFamily="2" charset="-78"/>
                <a:cs typeface="B Nazanin" panose="00000400000000000000" pitchFamily="2" charset="-78"/>
              </a:rPr>
              <a:t>{فرقان – آیه ‏35</a:t>
            </a:r>
            <a:r>
              <a:rPr lang="fa-IR" sz="2800" b="1" dirty="0" smtClean="0">
                <a:solidFill>
                  <a:schemeClr val="tx1"/>
                </a:solidFill>
                <a:latin typeface="IRZar" panose="02000506000000020002" pitchFamily="2" charset="-78"/>
                <a:cs typeface="B Nazanin" panose="00000400000000000000" pitchFamily="2" charset="-78"/>
              </a:rPr>
              <a:t>}</a:t>
            </a:r>
          </a:p>
          <a:p>
            <a:pPr algn="ctr">
              <a:lnSpc>
                <a:spcPct val="150000"/>
              </a:lnSpc>
            </a:pPr>
            <a:r>
              <a:rPr lang="fa-IR" sz="2800" b="1" dirty="0" smtClean="0">
                <a:solidFill>
                  <a:schemeClr val="tx1"/>
                </a:solidFill>
                <a:latin typeface="IRZar" panose="02000506000000020002" pitchFamily="2" charset="-78"/>
                <a:cs typeface="B Nazanin" panose="00000400000000000000" pitchFamily="2" charset="-78"/>
              </a:rPr>
              <a:t> </a:t>
            </a:r>
            <a:r>
              <a:rPr lang="fa-IR" sz="2800" b="1" dirty="0">
                <a:solidFill>
                  <a:schemeClr val="tx1"/>
                </a:solidFill>
                <a:latin typeface="IRZar" panose="02000506000000020002" pitchFamily="2" charset="-78"/>
                <a:cs typeface="B Nazanin" panose="00000400000000000000" pitchFamily="2" charset="-78"/>
              </a:rPr>
              <a:t>اذْهَبْ أَنْتَ‏ وَ أَخُوكَ‏ بِآياتِي وَ لا تَنِيا فِي </a:t>
            </a:r>
            <a:r>
              <a:rPr lang="fa-IR" sz="2800" b="1" dirty="0" smtClean="0">
                <a:solidFill>
                  <a:schemeClr val="tx1"/>
                </a:solidFill>
                <a:latin typeface="IRZar" panose="02000506000000020002" pitchFamily="2" charset="-78"/>
                <a:cs typeface="B Nazanin" panose="00000400000000000000" pitchFamily="2" charset="-78"/>
              </a:rPr>
              <a:t>ذِكْرِي {طه– </a:t>
            </a:r>
            <a:r>
              <a:rPr lang="fa-IR" sz="2800" b="1" dirty="0">
                <a:solidFill>
                  <a:schemeClr val="tx1"/>
                </a:solidFill>
                <a:latin typeface="IRZar" panose="02000506000000020002" pitchFamily="2" charset="-78"/>
                <a:cs typeface="B Nazanin" panose="00000400000000000000" pitchFamily="2" charset="-78"/>
              </a:rPr>
              <a:t>آیه </a:t>
            </a:r>
            <a:r>
              <a:rPr lang="fa-IR" sz="2800" b="1" dirty="0" smtClean="0">
                <a:solidFill>
                  <a:schemeClr val="tx1"/>
                </a:solidFill>
                <a:latin typeface="IRZar" panose="02000506000000020002" pitchFamily="2" charset="-78"/>
                <a:cs typeface="B Nazanin" panose="00000400000000000000" pitchFamily="2" charset="-78"/>
              </a:rPr>
              <a:t>‏42} اذْهَبْ </a:t>
            </a:r>
            <a:r>
              <a:rPr lang="fa-IR" sz="2800" b="1" dirty="0">
                <a:solidFill>
                  <a:schemeClr val="tx1"/>
                </a:solidFill>
                <a:latin typeface="IRZar" panose="02000506000000020002" pitchFamily="2" charset="-78"/>
                <a:cs typeface="B Nazanin" panose="00000400000000000000" pitchFamily="2" charset="-78"/>
              </a:rPr>
              <a:t>إِلى‏ فِرْعَوْنَ إِنَّهُ‏ طَغى</a:t>
            </a:r>
            <a:r>
              <a:rPr lang="fa-IR" sz="2800" b="1" dirty="0" smtClean="0">
                <a:solidFill>
                  <a:schemeClr val="tx1"/>
                </a:solidFill>
                <a:latin typeface="IRZar" panose="02000506000000020002" pitchFamily="2" charset="-78"/>
                <a:cs typeface="B Nazanin" panose="00000400000000000000" pitchFamily="2" charset="-78"/>
              </a:rPr>
              <a:t>‏ </a:t>
            </a:r>
          </a:p>
          <a:p>
            <a:pPr algn="ctr">
              <a:lnSpc>
                <a:spcPct val="150000"/>
              </a:lnSpc>
            </a:pPr>
            <a:r>
              <a:rPr lang="fa-IR" sz="2800" b="1" dirty="0" smtClean="0">
                <a:solidFill>
                  <a:schemeClr val="tx1"/>
                </a:solidFill>
                <a:latin typeface="IRZar" panose="02000506000000020002" pitchFamily="2" charset="-78"/>
                <a:cs typeface="B Nazanin" panose="00000400000000000000" pitchFamily="2" charset="-78"/>
              </a:rPr>
              <a:t>{</a:t>
            </a:r>
            <a:r>
              <a:rPr lang="fa-IR" sz="2800" b="1" dirty="0">
                <a:solidFill>
                  <a:schemeClr val="tx1"/>
                </a:solidFill>
                <a:latin typeface="IRZar" panose="02000506000000020002" pitchFamily="2" charset="-78"/>
                <a:cs typeface="B Nazanin" panose="00000400000000000000" pitchFamily="2" charset="-78"/>
              </a:rPr>
              <a:t>طه– آیه ‏</a:t>
            </a:r>
            <a:r>
              <a:rPr lang="fa-IR" sz="2800" b="1" dirty="0" smtClean="0">
                <a:solidFill>
                  <a:schemeClr val="tx1"/>
                </a:solidFill>
                <a:latin typeface="IRZar" panose="02000506000000020002" pitchFamily="2" charset="-78"/>
                <a:cs typeface="B Nazanin" panose="00000400000000000000" pitchFamily="2" charset="-78"/>
              </a:rPr>
              <a:t>43}</a:t>
            </a:r>
            <a:endParaRPr lang="fa-IR" sz="2800" b="1" dirty="0">
              <a:solidFill>
                <a:schemeClr val="tx1"/>
              </a:solidFill>
              <a:latin typeface="IRZar" panose="02000506000000020002" pitchFamily="2" charset="-78"/>
              <a:cs typeface="B Nazanin" panose="00000400000000000000" pitchFamily="2" charset="-78"/>
            </a:endParaRPr>
          </a:p>
          <a:p>
            <a:pPr algn="ctr">
              <a:lnSpc>
                <a:spcPct val="150000"/>
              </a:lnSpc>
            </a:pPr>
            <a:r>
              <a:rPr lang="fa-IR" sz="2800" dirty="0">
                <a:solidFill>
                  <a:schemeClr val="tx1"/>
                </a:solidFill>
                <a:latin typeface="IRZar" panose="02000506000000020002" pitchFamily="2" charset="-78"/>
                <a:cs typeface="B Nazanin" panose="00000400000000000000" pitchFamily="2" charset="-78"/>
              </a:rPr>
              <a:t/>
            </a:r>
            <a:br>
              <a:rPr lang="fa-IR" sz="2800" dirty="0">
                <a:solidFill>
                  <a:schemeClr val="tx1"/>
                </a:solidFill>
                <a:latin typeface="IRZar" panose="02000506000000020002" pitchFamily="2" charset="-78"/>
                <a:cs typeface="B Nazanin" panose="00000400000000000000" pitchFamily="2" charset="-78"/>
              </a:rPr>
            </a:br>
            <a:endParaRPr lang="fa-IR" sz="2800" dirty="0">
              <a:solidFill>
                <a:schemeClr val="tx1"/>
              </a:solidFill>
              <a:latin typeface="IRZar" panose="02000506000000020002" pitchFamily="2" charset="-78"/>
              <a:cs typeface="B Nazanin" panose="00000400000000000000" pitchFamily="2" charset="-78"/>
            </a:endParaRPr>
          </a:p>
          <a:p>
            <a:pPr algn="ctr">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295401" y="483387"/>
            <a:ext cx="9601196"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a:t>
            </a:r>
            <a:br>
              <a:rPr lang="fa-IR" sz="3200" b="1" dirty="0" smtClean="0">
                <a:cs typeface="B Nazanin" panose="00000400000000000000" pitchFamily="2" charset="-78"/>
              </a:rPr>
            </a:br>
            <a:r>
              <a:rPr lang="fa-IR" sz="3200" b="1" dirty="0" smtClean="0">
                <a:cs typeface="B Nazanin" panose="00000400000000000000" pitchFamily="2" charset="-78"/>
              </a:rPr>
              <a:t>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2759441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800" dirty="0">
                <a:solidFill>
                  <a:schemeClr val="tx1"/>
                </a:solidFill>
                <a:latin typeface="IRZar" panose="02000506000000020002" pitchFamily="2" charset="-78"/>
                <a:cs typeface="B Nazanin" panose="00000400000000000000" pitchFamily="2" charset="-78"/>
              </a:rPr>
              <a:t>خلافت هارون تنها به هنگام رفتن موسی به میقات مطرح </a:t>
            </a:r>
            <a:r>
              <a:rPr lang="fa-IR" sz="2800" dirty="0" smtClean="0">
                <a:solidFill>
                  <a:schemeClr val="tx1"/>
                </a:solidFill>
                <a:latin typeface="IRZar" panose="02000506000000020002" pitchFamily="2" charset="-78"/>
                <a:cs typeface="B Nazanin" panose="00000400000000000000" pitchFamily="2" charset="-78"/>
              </a:rPr>
              <a:t>شد.</a:t>
            </a:r>
          </a:p>
          <a:p>
            <a:pPr algn="ctr">
              <a:lnSpc>
                <a:spcPct val="150000"/>
              </a:lnSpc>
            </a:pPr>
            <a:r>
              <a:rPr lang="fa-IR" sz="2800" b="1" dirty="0">
                <a:solidFill>
                  <a:schemeClr val="tx1"/>
                </a:solidFill>
                <a:latin typeface="IRZar" panose="02000506000000020002" pitchFamily="2" charset="-78"/>
                <a:cs typeface="B Nazanin" panose="00000400000000000000" pitchFamily="2" charset="-78"/>
              </a:rPr>
              <a:t>وَ واعَدْنا مُوسى‏ ثَلاثِينَ لَيْلَةً وَ أَتْمَمْناها بِعَشْرٍ فَتَمَّ مِيقاتُ رَبِّهِ أَرْبَعِينَ لَيْلَة وَ قالَ‏ مُوسى‏ لِأَخِيهِ‏ هارُونَ‏ اخْلُفْنِي فِي </a:t>
            </a:r>
            <a:r>
              <a:rPr lang="fa-IR" sz="2800" b="1" dirty="0" smtClean="0">
                <a:solidFill>
                  <a:schemeClr val="tx1"/>
                </a:solidFill>
                <a:latin typeface="IRZar" panose="02000506000000020002" pitchFamily="2" charset="-78"/>
                <a:cs typeface="B Nazanin" panose="00000400000000000000" pitchFamily="2" charset="-78"/>
              </a:rPr>
              <a:t>قَوْمِي {اعراف – آیه 142}</a:t>
            </a:r>
            <a:endParaRPr lang="en-US" sz="2800" b="1" dirty="0">
              <a:solidFill>
                <a:schemeClr val="tx1"/>
              </a:solidFill>
              <a:latin typeface="IRZar" panose="02000506000000020002" pitchFamily="2" charset="-78"/>
              <a:cs typeface="B Nazanin" panose="00000400000000000000" pitchFamily="2" charset="-78"/>
            </a:endParaRPr>
          </a:p>
          <a:p>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945693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ثانیاً هارون در حضور موسی خلیفه </a:t>
            </a:r>
            <a:r>
              <a:rPr lang="fa-IR" sz="2800" dirty="0" smtClean="0">
                <a:solidFill>
                  <a:schemeClr val="tx1"/>
                </a:solidFill>
                <a:latin typeface="IRZar" panose="02000506000000020002" pitchFamily="2" charset="-78"/>
                <a:cs typeface="B Nazanin" panose="00000400000000000000" pitchFamily="2" charset="-78"/>
              </a:rPr>
              <a:t>ناطق معرفی شد </a:t>
            </a:r>
            <a:r>
              <a:rPr lang="fa-IR" sz="2800" dirty="0">
                <a:solidFill>
                  <a:schemeClr val="tx1"/>
                </a:solidFill>
                <a:latin typeface="IRZar" panose="02000506000000020002" pitchFamily="2" charset="-78"/>
                <a:cs typeface="B Nazanin" panose="00000400000000000000" pitchFamily="2" charset="-78"/>
              </a:rPr>
              <a:t>و </a:t>
            </a:r>
            <a:r>
              <a:rPr lang="fa-IR" sz="2800" dirty="0" smtClean="0">
                <a:solidFill>
                  <a:schemeClr val="tx1"/>
                </a:solidFill>
                <a:latin typeface="IRZar" panose="02000506000000020002" pitchFamily="2" charset="-78"/>
                <a:cs typeface="B Nazanin" panose="00000400000000000000" pitchFamily="2" charset="-78"/>
              </a:rPr>
              <a:t>بعدش موسی غائب </a:t>
            </a:r>
            <a:r>
              <a:rPr lang="fa-IR" sz="2800" dirty="0">
                <a:solidFill>
                  <a:schemeClr val="tx1"/>
                </a:solidFill>
                <a:latin typeface="IRZar" panose="02000506000000020002" pitchFamily="2" charset="-78"/>
                <a:cs typeface="B Nazanin" panose="00000400000000000000" pitchFamily="2" charset="-78"/>
              </a:rPr>
              <a:t>گشت، در حالی که امام </a:t>
            </a:r>
            <a:r>
              <a:rPr lang="fa-IR" sz="2800" dirty="0" smtClean="0">
                <a:solidFill>
                  <a:schemeClr val="tx1"/>
                </a:solidFill>
                <a:latin typeface="IRZar" panose="02000506000000020002" pitchFamily="2" charset="-78"/>
                <a:cs typeface="B Nazanin" panose="00000400000000000000" pitchFamily="2" charset="-78"/>
              </a:rPr>
              <a:t>مهدی علیه السلام </a:t>
            </a:r>
            <a:r>
              <a:rPr lang="fa-IR" sz="2800" dirty="0">
                <a:solidFill>
                  <a:schemeClr val="tx1"/>
                </a:solidFill>
                <a:latin typeface="IRZar" panose="02000506000000020002" pitchFamily="2" charset="-78"/>
                <a:cs typeface="B Nazanin" panose="00000400000000000000" pitchFamily="2" charset="-78"/>
              </a:rPr>
              <a:t>از همان ابتدا در پرده </a:t>
            </a:r>
            <a:r>
              <a:rPr lang="fa-IR" sz="2800" dirty="0" smtClean="0">
                <a:solidFill>
                  <a:schemeClr val="tx1"/>
                </a:solidFill>
                <a:latin typeface="IRZar" panose="02000506000000020002" pitchFamily="2" charset="-78"/>
                <a:cs typeface="B Nazanin" panose="00000400000000000000" pitchFamily="2" charset="-78"/>
              </a:rPr>
              <a:t>غیبت به سر برده اند </a:t>
            </a:r>
            <a:r>
              <a:rPr lang="fa-IR" sz="2800" dirty="0">
                <a:solidFill>
                  <a:schemeClr val="tx1"/>
                </a:solidFill>
                <a:latin typeface="IRZar" panose="02000506000000020002" pitchFamily="2" charset="-78"/>
                <a:cs typeface="B Nazanin" panose="00000400000000000000" pitchFamily="2" charset="-78"/>
              </a:rPr>
              <a:t>و </a:t>
            </a:r>
            <a:r>
              <a:rPr lang="fa-IR" sz="2800" dirty="0" smtClean="0">
                <a:solidFill>
                  <a:schemeClr val="tx1"/>
                </a:solidFill>
                <a:latin typeface="IRZar" panose="02000506000000020002" pitchFamily="2" charset="-78"/>
                <a:cs typeface="B Nazanin" panose="00000400000000000000" pitchFamily="2" charset="-78"/>
              </a:rPr>
              <a:t>اصلاً ظهور نفرمودند </a:t>
            </a:r>
            <a:r>
              <a:rPr lang="fa-IR" sz="2800" dirty="0">
                <a:solidFill>
                  <a:schemeClr val="tx1"/>
                </a:solidFill>
                <a:latin typeface="IRZar" panose="02000506000000020002" pitchFamily="2" charset="-78"/>
                <a:cs typeface="B Nazanin" panose="00000400000000000000" pitchFamily="2" charset="-78"/>
              </a:rPr>
              <a:t>تا کسی را به عنوان وصی و خلیفه </a:t>
            </a:r>
            <a:r>
              <a:rPr lang="fa-IR" sz="2800" dirty="0" smtClean="0">
                <a:solidFill>
                  <a:schemeClr val="tx1"/>
                </a:solidFill>
                <a:latin typeface="IRZar" panose="02000506000000020002" pitchFamily="2" charset="-78"/>
                <a:cs typeface="B Nazanin" panose="00000400000000000000" pitchFamily="2" charset="-78"/>
              </a:rPr>
              <a:t>معین نمایند در </a:t>
            </a:r>
            <a:r>
              <a:rPr lang="fa-IR" sz="2800" dirty="0">
                <a:solidFill>
                  <a:schemeClr val="tx1"/>
                </a:solidFill>
                <a:latin typeface="IRZar" panose="02000506000000020002" pitchFamily="2" charset="-78"/>
                <a:cs typeface="B Nazanin" panose="00000400000000000000" pitchFamily="2" charset="-78"/>
              </a:rPr>
              <a:t>حالیکه احمد مدعی است که در زمان غیبت ایشان </a:t>
            </a:r>
            <a:r>
              <a:rPr lang="fa-IR" sz="2800" dirty="0" smtClean="0">
                <a:solidFill>
                  <a:schemeClr val="tx1"/>
                </a:solidFill>
                <a:latin typeface="IRZar" panose="02000506000000020002" pitchFamily="2" charset="-78"/>
                <a:cs typeface="B Nazanin" panose="00000400000000000000" pitchFamily="2" charset="-78"/>
              </a:rPr>
              <a:t>به وصایت رسیده</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در نتیجه </a:t>
            </a:r>
            <a:r>
              <a:rPr lang="fa-IR" sz="2800" dirty="0">
                <a:solidFill>
                  <a:schemeClr val="tx1"/>
                </a:solidFill>
                <a:latin typeface="IRZar" panose="02000506000000020002" pitchFamily="2" charset="-78"/>
                <a:cs typeface="B Nazanin" panose="00000400000000000000" pitchFamily="2" charset="-78"/>
              </a:rPr>
              <a:t>با اینکه امام مهدی </a:t>
            </a:r>
            <a:r>
              <a:rPr lang="fa-IR" sz="2800" dirty="0" smtClean="0">
                <a:solidFill>
                  <a:schemeClr val="tx1"/>
                </a:solidFill>
                <a:latin typeface="IRZar" panose="02000506000000020002" pitchFamily="2" charset="-78"/>
                <a:cs typeface="B Nazanin" panose="00000400000000000000" pitchFamily="2" charset="-78"/>
              </a:rPr>
              <a:t>علیه السلام هنوز </a:t>
            </a:r>
            <a:r>
              <a:rPr lang="fa-IR" sz="2800" dirty="0">
                <a:solidFill>
                  <a:schemeClr val="tx1"/>
                </a:solidFill>
                <a:latin typeface="IRZar" panose="02000506000000020002" pitchFamily="2" charset="-78"/>
                <a:cs typeface="B Nazanin" panose="00000400000000000000" pitchFamily="2" charset="-78"/>
              </a:rPr>
              <a:t>به نطق </a:t>
            </a:r>
            <a:r>
              <a:rPr lang="fa-IR" sz="2800" dirty="0" smtClean="0">
                <a:solidFill>
                  <a:schemeClr val="tx1"/>
                </a:solidFill>
                <a:latin typeface="IRZar" panose="02000506000000020002" pitchFamily="2" charset="-78"/>
                <a:cs typeface="B Nazanin" panose="00000400000000000000" pitchFamily="2" charset="-78"/>
              </a:rPr>
              <a:t>نرسیده اند </a:t>
            </a:r>
            <a:r>
              <a:rPr lang="fa-IR" sz="2800" dirty="0">
                <a:solidFill>
                  <a:schemeClr val="tx1"/>
                </a:solidFill>
                <a:latin typeface="IRZar" panose="02000506000000020002" pitchFamily="2" charset="-78"/>
                <a:cs typeface="B Nazanin" panose="00000400000000000000" pitchFamily="2" charset="-78"/>
              </a:rPr>
              <a:t>حجت بعدی آمده و </a:t>
            </a:r>
            <a:r>
              <a:rPr lang="fa-IR" sz="2800" dirty="0" smtClean="0">
                <a:solidFill>
                  <a:schemeClr val="tx1"/>
                </a:solidFill>
                <a:latin typeface="IRZar" panose="02000506000000020002" pitchFamily="2" charset="-78"/>
                <a:cs typeface="B Nazanin" panose="00000400000000000000" pitchFamily="2" charset="-78"/>
              </a:rPr>
              <a:t>ناطق شده </a:t>
            </a:r>
            <a:r>
              <a:rPr lang="fa-IR" sz="2800" dirty="0">
                <a:solidFill>
                  <a:schemeClr val="tx1"/>
                </a:solidFill>
                <a:latin typeface="IRZar" panose="02000506000000020002" pitchFamily="2" charset="-78"/>
                <a:cs typeface="B Nazanin" panose="00000400000000000000" pitchFamily="2" charset="-78"/>
              </a:rPr>
              <a:t>که این هیچ نمونه تاریخی </a:t>
            </a:r>
            <a:r>
              <a:rPr lang="fa-IR" sz="2800" dirty="0" smtClean="0">
                <a:solidFill>
                  <a:schemeClr val="tx1"/>
                </a:solidFill>
                <a:latin typeface="IRZar" panose="02000506000000020002" pitchFamily="2" charset="-78"/>
                <a:cs typeface="B Nazanin" panose="00000400000000000000" pitchFamily="2" charset="-78"/>
              </a:rPr>
              <a:t>ندارد.</a:t>
            </a:r>
            <a:endParaRPr lang="fa-IR" sz="2800" dirty="0">
              <a:solidFill>
                <a:schemeClr val="tx1"/>
              </a:solidFill>
              <a:latin typeface="IRZar" panose="02000506000000020002" pitchFamily="2" charset="-78"/>
              <a:cs typeface="B Nazanin" panose="00000400000000000000" pitchFamily="2" charset="-78"/>
            </a:endParaRPr>
          </a:p>
          <a:p>
            <a:pPr algn="just">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521119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0" tIns="45720" rIns="0" bIns="45720" rtlCol="0">
            <a:noAutofit/>
          </a:bodyPr>
          <a:lstStyle/>
          <a:p>
            <a:pPr algn="just">
              <a:lnSpc>
                <a:spcPct val="150000"/>
              </a:lnSpc>
            </a:pPr>
            <a:r>
              <a:rPr lang="fa-IR" sz="2800" dirty="0">
                <a:solidFill>
                  <a:schemeClr val="tx1"/>
                </a:solidFill>
                <a:latin typeface="IRZar" panose="02000506000000020002" pitchFamily="2" charset="-78"/>
                <a:cs typeface="B Nazanin" panose="00000400000000000000" pitchFamily="2" charset="-78"/>
              </a:rPr>
              <a:t>به علاوه، اینکه در امتهای گذشته چه رخ داده، وقتی برای ما معیار </a:t>
            </a:r>
            <a:r>
              <a:rPr lang="fa-IR" sz="2800" dirty="0" smtClean="0">
                <a:solidFill>
                  <a:schemeClr val="tx1"/>
                </a:solidFill>
                <a:latin typeface="IRZar" panose="02000506000000020002" pitchFamily="2" charset="-78"/>
                <a:cs typeface="B Nazanin" panose="00000400000000000000" pitchFamily="2" charset="-78"/>
              </a:rPr>
              <a:t>است که </a:t>
            </a:r>
            <a:r>
              <a:rPr lang="fa-IR" sz="2800" dirty="0">
                <a:solidFill>
                  <a:schemeClr val="tx1"/>
                </a:solidFill>
                <a:latin typeface="IRZar" panose="02000506000000020002" pitchFamily="2" charset="-78"/>
                <a:cs typeface="B Nazanin" panose="00000400000000000000" pitchFamily="2" charset="-78"/>
              </a:rPr>
              <a:t>درباره امت اسلام </a:t>
            </a:r>
            <a:r>
              <a:rPr lang="fa-IR" sz="2800" dirty="0" smtClean="0">
                <a:solidFill>
                  <a:schemeClr val="tx1"/>
                </a:solidFill>
                <a:latin typeface="IRZar" panose="02000506000000020002" pitchFamily="2" charset="-78"/>
                <a:cs typeface="B Nazanin" panose="00000400000000000000" pitchFamily="2" charset="-78"/>
              </a:rPr>
              <a:t>مطلب </a:t>
            </a:r>
            <a:r>
              <a:rPr lang="fa-IR" sz="2800" dirty="0">
                <a:solidFill>
                  <a:schemeClr val="tx1"/>
                </a:solidFill>
                <a:latin typeface="IRZar" panose="02000506000000020002" pitchFamily="2" charset="-78"/>
                <a:cs typeface="B Nazanin" panose="00000400000000000000" pitchFamily="2" charset="-78"/>
              </a:rPr>
              <a:t>جدیدی گفته نشده باشد در حالیکه درباره وجود </a:t>
            </a:r>
            <a:r>
              <a:rPr lang="fa-IR" sz="2800" dirty="0" smtClean="0">
                <a:solidFill>
                  <a:schemeClr val="tx1"/>
                </a:solidFill>
                <a:latin typeface="IRZar" panose="02000506000000020002" pitchFamily="2" charset="-78"/>
                <a:cs typeface="B Nazanin" panose="00000400000000000000" pitchFamily="2" charset="-78"/>
              </a:rPr>
              <a:t>دو حجت </a:t>
            </a:r>
            <a:r>
              <a:rPr lang="fa-IR" sz="2800" dirty="0">
                <a:solidFill>
                  <a:schemeClr val="tx1"/>
                </a:solidFill>
                <a:latin typeface="IRZar" panose="02000506000000020002" pitchFamily="2" charset="-78"/>
                <a:cs typeface="B Nazanin" panose="00000400000000000000" pitchFamily="2" charset="-78"/>
              </a:rPr>
              <a:t>همزمان در روایات ما </a:t>
            </a:r>
            <a:r>
              <a:rPr lang="fa-IR" sz="2800" dirty="0" smtClean="0">
                <a:solidFill>
                  <a:schemeClr val="tx1"/>
                </a:solidFill>
                <a:latin typeface="IRZar" panose="02000506000000020002" pitchFamily="2" charset="-78"/>
                <a:cs typeface="B Nazanin" panose="00000400000000000000" pitchFamily="2" charset="-78"/>
              </a:rPr>
              <a:t>خلاف </a:t>
            </a:r>
            <a:r>
              <a:rPr lang="fa-IR" sz="2800" dirty="0">
                <a:solidFill>
                  <a:schemeClr val="tx1"/>
                </a:solidFill>
                <a:latin typeface="IRZar" panose="02000506000000020002" pitchFamily="2" charset="-78"/>
                <a:cs typeface="B Nazanin" panose="00000400000000000000" pitchFamily="2" charset="-78"/>
              </a:rPr>
              <a:t>ادعای شما بیان شده است. </a:t>
            </a:r>
            <a:r>
              <a:rPr lang="fa-IR" sz="2800" dirty="0" smtClean="0">
                <a:solidFill>
                  <a:schemeClr val="tx1"/>
                </a:solidFill>
                <a:latin typeface="IRZar" panose="02000506000000020002" pitchFamily="2" charset="-78"/>
                <a:cs typeface="B Nazanin" panose="00000400000000000000" pitchFamily="2" charset="-78"/>
              </a:rPr>
              <a:t>شما اگر به</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جای </a:t>
            </a:r>
            <a:r>
              <a:rPr lang="fa-IR" sz="2800" dirty="0">
                <a:solidFill>
                  <a:schemeClr val="tx1"/>
                </a:solidFill>
                <a:latin typeface="IRZar" panose="02000506000000020002" pitchFamily="2" charset="-78"/>
                <a:cs typeface="B Nazanin" panose="00000400000000000000" pitchFamily="2" charset="-78"/>
              </a:rPr>
              <a:t>تاویلات تاریخی، روایات اهل بیت </a:t>
            </a:r>
            <a:r>
              <a:rPr lang="fa-IR" sz="2800" dirty="0" smtClean="0">
                <a:solidFill>
                  <a:schemeClr val="tx1"/>
                </a:solidFill>
                <a:latin typeface="IRZar" panose="02000506000000020002" pitchFamily="2" charset="-78"/>
                <a:cs typeface="B Nazanin" panose="00000400000000000000" pitchFamily="2" charset="-78"/>
              </a:rPr>
              <a:t>علیهم السلام را میخواندید به این گمراهی</a:t>
            </a:r>
            <a:r>
              <a:rPr lang="fa-IR" sz="2800" dirty="0">
                <a:solidFill>
                  <a:schemeClr val="tx1"/>
                </a:solidFill>
                <a:latin typeface="IRZar" panose="02000506000000020002" pitchFamily="2" charset="-78"/>
                <a:cs typeface="B Nazanin" panose="00000400000000000000" pitchFamily="2" charset="-78"/>
              </a:rPr>
              <a:t> </a:t>
            </a:r>
            <a:r>
              <a:rPr lang="fa-IR" sz="2800" dirty="0" smtClean="0">
                <a:solidFill>
                  <a:schemeClr val="tx1"/>
                </a:solidFill>
                <a:latin typeface="IRZar" panose="02000506000000020002" pitchFamily="2" charset="-78"/>
                <a:cs typeface="B Nazanin" panose="00000400000000000000" pitchFamily="2" charset="-78"/>
              </a:rPr>
              <a:t>کشیده نمی شدید</a:t>
            </a:r>
            <a:r>
              <a:rPr lang="fa-IR" sz="2800" dirty="0">
                <a:solidFill>
                  <a:schemeClr val="tx1"/>
                </a:solidFill>
                <a:latin typeface="IRZar" panose="02000506000000020002" pitchFamily="2" charset="-78"/>
                <a:cs typeface="B Nazanin" panose="00000400000000000000" pitchFamily="2" charset="-78"/>
              </a:rPr>
              <a:t>، از جمله</a:t>
            </a:r>
            <a:r>
              <a:rPr lang="fa-IR" sz="2800" dirty="0" smtClean="0">
                <a:solidFill>
                  <a:schemeClr val="tx1"/>
                </a:solidFill>
                <a:latin typeface="IRZar" panose="02000506000000020002" pitchFamily="2" charset="-78"/>
                <a:cs typeface="B Nazanin" panose="00000400000000000000" pitchFamily="2" charset="-78"/>
              </a:rPr>
              <a:t>:</a:t>
            </a:r>
          </a:p>
          <a:p>
            <a:pPr algn="just">
              <a:lnSpc>
                <a:spcPct val="150000"/>
              </a:lnSpc>
            </a:pPr>
            <a:endParaRPr lang="fa-IR" sz="28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182496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3"/>
            <a:ext cx="10058400" cy="4424437"/>
          </a:xfrm>
        </p:spPr>
        <p:txBody>
          <a:bodyPr>
            <a:normAutofit lnSpcReduction="10000"/>
          </a:bodyPr>
          <a:lstStyle/>
          <a:p>
            <a:pPr algn="ctr">
              <a:lnSpc>
                <a:spcPct val="150000"/>
              </a:lnSpc>
            </a:pPr>
            <a:r>
              <a:rPr lang="fa-IR" sz="3000" dirty="0">
                <a:solidFill>
                  <a:schemeClr val="tx1"/>
                </a:solidFill>
                <a:latin typeface="IRZar" panose="02000506000000020002" pitchFamily="2" charset="-78"/>
                <a:cs typeface="B Nazanin" panose="00000400000000000000" pitchFamily="2" charset="-78"/>
              </a:rPr>
              <a:t>الف) شخصی از امیر المؤمنین علیه السلام پرسید آیا دو امام در یک زمان می تواند باشد؟ حضرت فرمودند: نه</a:t>
            </a:r>
            <a:r>
              <a:rPr lang="fa-IR" sz="3000" dirty="0" smtClean="0">
                <a:solidFill>
                  <a:schemeClr val="tx1"/>
                </a:solidFill>
                <a:latin typeface="IRZar" panose="02000506000000020002" pitchFamily="2" charset="-78"/>
                <a:cs typeface="B Nazanin" panose="00000400000000000000" pitchFamily="2" charset="-78"/>
              </a:rPr>
              <a:t>...</a:t>
            </a:r>
            <a:endParaRPr lang="fa-IR" sz="3000" b="1" dirty="0" smtClean="0">
              <a:solidFill>
                <a:schemeClr val="tx1"/>
              </a:solidFill>
              <a:latin typeface="IRZar" panose="02000506000000020002" pitchFamily="2" charset="-78"/>
              <a:cs typeface="B Nazanin" panose="00000400000000000000" pitchFamily="2" charset="-78"/>
            </a:endParaRPr>
          </a:p>
          <a:p>
            <a:pPr algn="ctr">
              <a:lnSpc>
                <a:spcPct val="150000"/>
              </a:lnSpc>
            </a:pPr>
            <a:r>
              <a:rPr lang="fa-IR" sz="2800" b="1" dirty="0" smtClean="0">
                <a:solidFill>
                  <a:schemeClr val="tx1"/>
                </a:solidFill>
                <a:latin typeface="IRZar" panose="02000506000000020002" pitchFamily="2" charset="-78"/>
                <a:cs typeface="B Nazanin" panose="00000400000000000000" pitchFamily="2" charset="-78"/>
              </a:rPr>
              <a:t>قُلْتُ </a:t>
            </a:r>
            <a:r>
              <a:rPr lang="fa-IR" sz="2800" b="1" dirty="0">
                <a:solidFill>
                  <a:schemeClr val="tx1"/>
                </a:solidFill>
                <a:latin typeface="IRZar" panose="02000506000000020002" pitchFamily="2" charset="-78"/>
                <a:cs typeface="B Nazanin" panose="00000400000000000000" pitchFamily="2" charset="-78"/>
              </a:rPr>
              <a:t>يَا أَمِيرَ </a:t>
            </a:r>
            <a:r>
              <a:rPr lang="fa-IR" sz="2800" b="1" dirty="0" smtClean="0">
                <a:solidFill>
                  <a:schemeClr val="tx1"/>
                </a:solidFill>
                <a:latin typeface="IRZar" panose="02000506000000020002" pitchFamily="2" charset="-78"/>
                <a:cs typeface="B Nazanin" panose="00000400000000000000" pitchFamily="2" charset="-78"/>
              </a:rPr>
              <a:t>الْمُؤْمِنِينَ </a:t>
            </a:r>
            <a:r>
              <a:rPr lang="fa-IR" sz="2800" b="1" dirty="0">
                <a:solidFill>
                  <a:schemeClr val="tx1"/>
                </a:solidFill>
                <a:latin typeface="IRZar" panose="02000506000000020002" pitchFamily="2" charset="-78"/>
                <a:cs typeface="B Nazanin" panose="00000400000000000000" pitchFamily="2" charset="-78"/>
              </a:rPr>
              <a:t>تجمع [أَ يَجْتَمِعُ‏] إِمَامَانِ قَالَ لَا إِلَّا وَ أَحَدُهُمَا مُصْمَتٌ‏ </a:t>
            </a:r>
            <a:r>
              <a:rPr lang="fa-IR" sz="2800" b="1" u="sng" dirty="0">
                <a:solidFill>
                  <a:srgbClr val="FF0000"/>
                </a:solidFill>
                <a:latin typeface="IRZar" panose="02000506000000020002" pitchFamily="2" charset="-78"/>
                <a:cs typeface="B Nazanin" panose="00000400000000000000" pitchFamily="2" charset="-78"/>
              </a:rPr>
              <a:t>لَا يَنْطِقُ حَتَّى يَمْضِي‏ َ الْأَوَّل</a:t>
            </a:r>
            <a:r>
              <a:rPr lang="fa-IR" sz="2800" b="1" dirty="0" smtClean="0">
                <a:solidFill>
                  <a:srgbClr val="FF0000"/>
                </a:solidFill>
                <a:latin typeface="IRZar" panose="02000506000000020002" pitchFamily="2" charset="-78"/>
                <a:cs typeface="B Nazanin" panose="00000400000000000000" pitchFamily="2" charset="-78"/>
              </a:rPr>
              <a:t>‏ </a:t>
            </a:r>
            <a:r>
              <a:rPr lang="fa-IR" b="1" dirty="0" smtClean="0">
                <a:solidFill>
                  <a:schemeClr val="tx1"/>
                </a:solidFill>
                <a:latin typeface="IRZar" panose="02000506000000020002" pitchFamily="2" charset="-78"/>
                <a:cs typeface="B Nazanin" panose="00000400000000000000" pitchFamily="2" charset="-78"/>
              </a:rPr>
              <a:t>(</a:t>
            </a:r>
            <a:r>
              <a:rPr lang="fa-IR" dirty="0">
                <a:solidFill>
                  <a:schemeClr val="tx1"/>
                </a:solidFill>
                <a:cs typeface="B Nazanin" panose="00000400000000000000" pitchFamily="2" charset="-78"/>
              </a:rPr>
              <a:t>بصائر الدرجات في فضائل آل محمد صلى الله عليهم / ج‏1 / </a:t>
            </a:r>
            <a:r>
              <a:rPr lang="fa-IR" dirty="0" smtClean="0">
                <a:solidFill>
                  <a:schemeClr val="tx1"/>
                </a:solidFill>
                <a:cs typeface="B Nazanin" panose="00000400000000000000" pitchFamily="2" charset="-78"/>
              </a:rPr>
              <a:t>ص342/ ح16)</a:t>
            </a:r>
            <a:endParaRPr lang="fa-IR" b="1" u="sng" dirty="0" smtClean="0">
              <a:solidFill>
                <a:schemeClr val="tx1"/>
              </a:solidFill>
              <a:latin typeface="IRZar" panose="02000506000000020002" pitchFamily="2" charset="-78"/>
              <a:cs typeface="B Nazanin" panose="00000400000000000000" pitchFamily="2" charset="-78"/>
            </a:endParaRPr>
          </a:p>
          <a:p>
            <a:pPr>
              <a:lnSpc>
                <a:spcPct val="150000"/>
              </a:lnSpc>
            </a:pPr>
            <a:r>
              <a:rPr lang="fa-IR" sz="3000" dirty="0">
                <a:solidFill>
                  <a:schemeClr val="tx1"/>
                </a:solidFill>
                <a:latin typeface="IRZar" panose="02000506000000020002" pitchFamily="2" charset="-78"/>
                <a:cs typeface="B Nazanin" panose="00000400000000000000" pitchFamily="2" charset="-78"/>
              </a:rPr>
              <a:t>در این روایت حضرت تصریح </a:t>
            </a:r>
            <a:r>
              <a:rPr lang="fa-IR" sz="3000" dirty="0" smtClean="0">
                <a:solidFill>
                  <a:schemeClr val="tx1"/>
                </a:solidFill>
                <a:latin typeface="IRZar" panose="02000506000000020002" pitchFamily="2" charset="-78"/>
                <a:cs typeface="B Nazanin" panose="00000400000000000000" pitchFamily="2" charset="-78"/>
              </a:rPr>
              <a:t>می فرمایند </a:t>
            </a:r>
            <a:r>
              <a:rPr lang="fa-IR" sz="3000" dirty="0">
                <a:solidFill>
                  <a:schemeClr val="tx1"/>
                </a:solidFill>
                <a:latin typeface="IRZar" panose="02000506000000020002" pitchFamily="2" charset="-78"/>
                <a:cs typeface="B Nazanin" panose="00000400000000000000" pitchFamily="2" charset="-78"/>
              </a:rPr>
              <a:t>که تا امام قبلی از دنیا نرود </a:t>
            </a:r>
            <a:r>
              <a:rPr lang="fa-IR" sz="3000" dirty="0" smtClean="0">
                <a:solidFill>
                  <a:schemeClr val="tx1"/>
                </a:solidFill>
                <a:latin typeface="IRZar" panose="02000506000000020002" pitchFamily="2" charset="-78"/>
                <a:cs typeface="B Nazanin" panose="00000400000000000000" pitchFamily="2" charset="-78"/>
              </a:rPr>
              <a:t>امام بعدی </a:t>
            </a:r>
            <a:r>
              <a:rPr lang="fa-IR" sz="3000" dirty="0">
                <a:solidFill>
                  <a:schemeClr val="tx1"/>
                </a:solidFill>
                <a:latin typeface="IRZar" panose="02000506000000020002" pitchFamily="2" charset="-78"/>
                <a:cs typeface="B Nazanin" panose="00000400000000000000" pitchFamily="2" charset="-78"/>
              </a:rPr>
              <a:t>سکوت کرده نطقی ندارد. و </a:t>
            </a:r>
            <a:r>
              <a:rPr lang="fa-IR" sz="3000" dirty="0" smtClean="0">
                <a:solidFill>
                  <a:schemeClr val="tx1"/>
                </a:solidFill>
                <a:latin typeface="IRZar" panose="02000506000000020002" pitchFamily="2" charset="-78"/>
                <a:cs typeface="B Nazanin" panose="00000400000000000000" pitchFamily="2" charset="-78"/>
              </a:rPr>
              <a:t>جالب </a:t>
            </a:r>
            <a:r>
              <a:rPr lang="fa-IR" sz="3000" dirty="0">
                <a:solidFill>
                  <a:schemeClr val="tx1"/>
                </a:solidFill>
                <a:latin typeface="IRZar" panose="02000506000000020002" pitchFamily="2" charset="-78"/>
                <a:cs typeface="B Nazanin" panose="00000400000000000000" pitchFamily="2" charset="-78"/>
              </a:rPr>
              <a:t>اینکه قبلش حضرت </a:t>
            </a:r>
            <a:r>
              <a:rPr lang="fa-IR" sz="3000" dirty="0" smtClean="0">
                <a:solidFill>
                  <a:schemeClr val="tx1"/>
                </a:solidFill>
                <a:latin typeface="IRZar" panose="02000506000000020002" pitchFamily="2" charset="-78"/>
                <a:cs typeface="B Nazanin" panose="00000400000000000000" pitchFamily="2" charset="-78"/>
              </a:rPr>
              <a:t>می فرمایند: </a:t>
            </a:r>
            <a:endParaRPr lang="fa-IR" sz="3000"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589615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lnSpc>
                <a:spcPct val="150000"/>
              </a:lnSpc>
            </a:pPr>
            <a:r>
              <a:rPr lang="fa-IR" sz="2800" b="1" dirty="0" smtClean="0">
                <a:solidFill>
                  <a:schemeClr val="tx1"/>
                </a:solidFill>
                <a:latin typeface="IRZar" panose="02000506000000020002" pitchFamily="2" charset="-78"/>
                <a:cs typeface="B Nazanin" panose="00000400000000000000" pitchFamily="2" charset="-78"/>
              </a:rPr>
              <a:t> إِنِّي </a:t>
            </a:r>
            <a:r>
              <a:rPr lang="fa-IR" sz="2800" b="1" dirty="0">
                <a:solidFill>
                  <a:schemeClr val="tx1"/>
                </a:solidFill>
                <a:latin typeface="IRZar" panose="02000506000000020002" pitchFamily="2" charset="-78"/>
                <a:cs typeface="B Nazanin" panose="00000400000000000000" pitchFamily="2" charset="-78"/>
              </a:rPr>
              <a:t>وَ أَوْصِيَائِي مِنْ وُلْدِي مَهْدِيُّونَ كُلُّنَا مُحَدَّثُونَ فَقُلْتُ يَا أَمِيرَ الْمُؤْمِنِينَ مَنْ هُمْ قَالَ الْحَسَنُ وَ الْحُسَيْنُ ع ثُمَّ ابْنِي عَلِيُّ بْنُ الْحُسَيْنِ ع قَالَ وَ عَلِيٌّ يَوْمَئِذٍ رَضِيعٌ ثُمَّ ثَمَانِيَةٌ مِنْ بَعْدِهِ وَاحِداً بَعْدَ وَاحِدٍ وَ هُمُ الَّذِينَ أَقْسَمَ اللَّهُ بِهِمْ فَقَالَ</a:t>
            </a:r>
            <a:r>
              <a:rPr lang="fa-IR" sz="2800" b="1" dirty="0">
                <a:solidFill>
                  <a:srgbClr val="FF0000"/>
                </a:solidFill>
                <a:latin typeface="IRZar" panose="02000506000000020002" pitchFamily="2" charset="-78"/>
                <a:cs typeface="B Nazanin" panose="00000400000000000000" pitchFamily="2" charset="-78"/>
              </a:rPr>
              <a:t>‏ وَ والِدٍ </a:t>
            </a:r>
            <a:r>
              <a:rPr lang="fa-IR" sz="2800" b="1" dirty="0">
                <a:solidFill>
                  <a:schemeClr val="tx1"/>
                </a:solidFill>
                <a:latin typeface="IRZar" panose="02000506000000020002" pitchFamily="2" charset="-78"/>
                <a:cs typeface="B Nazanin" panose="00000400000000000000" pitchFamily="2" charset="-78"/>
              </a:rPr>
              <a:t>وَ </a:t>
            </a:r>
            <a:r>
              <a:rPr lang="fa-IR" sz="2800" b="1" dirty="0">
                <a:solidFill>
                  <a:srgbClr val="FF0000"/>
                </a:solidFill>
                <a:latin typeface="IRZar" panose="02000506000000020002" pitchFamily="2" charset="-78"/>
                <a:cs typeface="B Nazanin" panose="00000400000000000000" pitchFamily="2" charset="-78"/>
              </a:rPr>
              <a:t>ما وَلَدَ </a:t>
            </a:r>
            <a:r>
              <a:rPr lang="fa-IR" sz="2800" b="1" dirty="0">
                <a:solidFill>
                  <a:schemeClr val="tx1"/>
                </a:solidFill>
                <a:latin typeface="IRZar" panose="02000506000000020002" pitchFamily="2" charset="-78"/>
                <a:cs typeface="B Nazanin" panose="00000400000000000000" pitchFamily="2" charset="-78"/>
              </a:rPr>
              <a:t>أَمَّا الْوَالِدُ فَرَسُولُ اللَّهِ ص‏ وَ ما وَلَدَ يَعْنِي هَؤُلَاءِ الْأَوْصِيَاء</a:t>
            </a:r>
            <a:br>
              <a:rPr lang="fa-IR" sz="2800" b="1" dirty="0">
                <a:solidFill>
                  <a:schemeClr val="tx1"/>
                </a:solidFill>
                <a:latin typeface="IRZar" panose="02000506000000020002" pitchFamily="2" charset="-78"/>
                <a:cs typeface="B Nazanin" panose="00000400000000000000" pitchFamily="2" charset="-78"/>
              </a:rPr>
            </a:br>
            <a:endParaRPr lang="fa-IR" sz="2800" b="1" dirty="0">
              <a:solidFill>
                <a:schemeClr val="tx1"/>
              </a:solidFill>
              <a:latin typeface="IRZar" panose="02000506000000020002" pitchFamily="2" charset="-78"/>
              <a:cs typeface="B Nazanin" panose="00000400000000000000" pitchFamily="2" charset="-78"/>
            </a:endParaRPr>
          </a:p>
        </p:txBody>
      </p:sp>
      <p:sp>
        <p:nvSpPr>
          <p:cNvPr id="4" name="Title 1"/>
          <p:cNvSpPr>
            <a:spLocks noGrp="1"/>
          </p:cNvSpPr>
          <p:nvPr>
            <p:ph type="title"/>
          </p:nvPr>
        </p:nvSpPr>
        <p:spPr>
          <a:xfrm>
            <a:off x="1097280" y="541867"/>
            <a:ext cx="9829798" cy="1303867"/>
          </a:xfrm>
        </p:spPr>
        <p:txBody>
          <a:bodyPr>
            <a:noAutofit/>
          </a:bodyPr>
          <a:lstStyle/>
          <a:p>
            <a:pPr algn="ctr">
              <a:lnSpc>
                <a:spcPct val="100000"/>
              </a:lnSpc>
            </a:pPr>
            <a:r>
              <a:rPr lang="fa-IR" sz="3200" b="1" dirty="0">
                <a:cs typeface="B Nazanin" panose="00000400000000000000" pitchFamily="2" charset="-78"/>
              </a:rPr>
              <a:t>امام زمان علیه السلام که هنوز خودشان نیامدند، </a:t>
            </a:r>
            <a:r>
              <a:rPr lang="fa-IR" sz="3200" b="1" dirty="0" smtClean="0">
                <a:cs typeface="B Nazanin" panose="00000400000000000000" pitchFamily="2" charset="-78"/>
              </a:rPr>
              <a:t>چطور  </a:t>
            </a:r>
            <a:r>
              <a:rPr lang="fa-IR" sz="3200" b="1" dirty="0">
                <a:cs typeface="B Nazanin" panose="00000400000000000000" pitchFamily="2" charset="-78"/>
              </a:rPr>
              <a:t>قبل شان جانشین شان آمده است</a:t>
            </a:r>
            <a:r>
              <a:rPr lang="fa-IR" sz="3200" b="1" dirty="0" smtClean="0">
                <a:cs typeface="B Nazanin" panose="00000400000000000000" pitchFamily="2" charset="-78"/>
              </a:rPr>
              <a:t>؟</a:t>
            </a:r>
            <a:r>
              <a:rPr lang="fa-IR" sz="3600" b="1" dirty="0" smtClean="0">
                <a:cs typeface="B Nazanin" panose="00000400000000000000" pitchFamily="2" charset="-78"/>
              </a:rPr>
              <a:t/>
            </a:r>
            <a:br>
              <a:rPr lang="fa-IR" sz="3600" b="1" dirty="0" smtClean="0">
                <a:cs typeface="B Nazanin" panose="00000400000000000000" pitchFamily="2" charset="-78"/>
              </a:rPr>
            </a:br>
            <a:r>
              <a:rPr lang="fa-IR" sz="2800" b="1" dirty="0" smtClean="0">
                <a:solidFill>
                  <a:srgbClr val="FF0000"/>
                </a:solidFill>
                <a:cs typeface="B Nazanin" panose="00000400000000000000" pitchFamily="2" charset="-78"/>
              </a:rPr>
              <a:t>آقای مجتهد سیستانی</a:t>
            </a:r>
            <a:endParaRPr lang="fa-IR" sz="2800" dirty="0">
              <a:solidFill>
                <a:srgbClr val="FF0000"/>
              </a:solidFill>
            </a:endParaRPr>
          </a:p>
        </p:txBody>
      </p:sp>
    </p:spTree>
    <p:extLst>
      <p:ext uri="{BB962C8B-B14F-4D97-AF65-F5344CB8AC3E}">
        <p14:creationId xmlns:p14="http://schemas.microsoft.com/office/powerpoint/2010/main" val="3035913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261</TotalTime>
  <Words>3141</Words>
  <Application>Microsoft Office PowerPoint</Application>
  <PresentationFormat>Widescreen</PresentationFormat>
  <Paragraphs>96</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B Nazanin</vt:lpstr>
      <vt:lpstr>B Zar</vt:lpstr>
      <vt:lpstr>Calibri</vt:lpstr>
      <vt:lpstr>Calibri Light</vt:lpstr>
      <vt:lpstr>IRZar</vt:lpstr>
      <vt:lpstr>Times New Roman</vt:lpstr>
      <vt:lpstr>Retrospect</vt:lpstr>
      <vt:lpstr>امام زمان علیه السلام که هنوز خودشان نیامدند، چطور قبل شان جانشین شان آمده است؟</vt:lpstr>
      <vt:lpstr>امام زمان علیه السلام که هنوز خودشان نیامدند، چطور  قبل شان جانشین شان آمده است؟ آقای عباس فتحیه</vt:lpstr>
      <vt:lpstr>امام زمان علیه السلام که هنوز خودشان نیامدند، چطور  قبل شان جانشین شان آمده است؟ آقای عباس فتحیه</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عباس فتحیه</vt:lpstr>
      <vt:lpstr>امام زمان علیه السلام که هنوز خودشان نیامدند، چطور  قبل شان جانشین شان آمده است؟ آقای عباس فتحیه</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عباس فتحیه</vt:lpstr>
      <vt:lpstr>امام زمان علیه السلام که هنوز خودشان نیامدند، چطور  قبل شان جانشین شان آمده است؟ آقای عباس فتحیه</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lpstr>امام زمان علیه السلام که هنوز خودشان نیامدند، چطور  قبل شان جانشین شان آمده است؟ آقای مجتهد سیستانی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امام زمان علیه السلام که هنوز خودشان نیامدند، چطور قبل شان جانشینشان آمده است؟</dc:title>
  <dc:creator>NIKAN119</dc:creator>
  <cp:lastModifiedBy>NIKAN119</cp:lastModifiedBy>
  <cp:revision>40</cp:revision>
  <dcterms:created xsi:type="dcterms:W3CDTF">2021-03-09T13:45:34Z</dcterms:created>
  <dcterms:modified xsi:type="dcterms:W3CDTF">2021-03-19T15:49:45Z</dcterms:modified>
</cp:coreProperties>
</file>